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2" r:id="rId4"/>
    <p:sldId id="284" r:id="rId5"/>
    <p:sldId id="281" r:id="rId6"/>
    <p:sldId id="258" r:id="rId7"/>
    <p:sldId id="259" r:id="rId8"/>
    <p:sldId id="260" r:id="rId9"/>
    <p:sldId id="261" r:id="rId10"/>
    <p:sldId id="285" r:id="rId11"/>
    <p:sldId id="262" r:id="rId12"/>
    <p:sldId id="283" r:id="rId13"/>
    <p:sldId id="263" r:id="rId14"/>
    <p:sldId id="264" r:id="rId15"/>
    <p:sldId id="265" r:id="rId16"/>
    <p:sldId id="288" r:id="rId17"/>
    <p:sldId id="266" r:id="rId18"/>
    <p:sldId id="286" r:id="rId19"/>
    <p:sldId id="267" r:id="rId20"/>
    <p:sldId id="268" r:id="rId21"/>
    <p:sldId id="269" r:id="rId22"/>
    <p:sldId id="270" r:id="rId23"/>
    <p:sldId id="271" r:id="rId24"/>
    <p:sldId id="272" r:id="rId25"/>
    <p:sldId id="273" r:id="rId26"/>
    <p:sldId id="293" r:id="rId27"/>
    <p:sldId id="274" r:id="rId28"/>
    <p:sldId id="275" r:id="rId29"/>
    <p:sldId id="276" r:id="rId30"/>
    <p:sldId id="287" r:id="rId31"/>
    <p:sldId id="277" r:id="rId32"/>
    <p:sldId id="278" r:id="rId33"/>
    <p:sldId id="294" r:id="rId34"/>
    <p:sldId id="291" r:id="rId35"/>
    <p:sldId id="292" r:id="rId36"/>
    <p:sldId id="279" r:id="rId37"/>
    <p:sldId id="280" r:id="rId3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EC750D1-1EAD-4E90-AFAE-E7BEE933CB4C}" type="datetimeFigureOut">
              <a:rPr lang="es-ES" smtClean="0"/>
              <a:pPr/>
              <a:t>21/09/2009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29FD256-8BBF-4018-B6F6-B36F5E98F18B}"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EC750D1-1EAD-4E90-AFAE-E7BEE933CB4C}" type="datetimeFigureOut">
              <a:rPr lang="es-ES" smtClean="0"/>
              <a:pPr/>
              <a:t>21/09/2009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29FD256-8BBF-4018-B6F6-B36F5E98F18B}"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EC750D1-1EAD-4E90-AFAE-E7BEE933CB4C}" type="datetimeFigureOut">
              <a:rPr lang="es-ES" smtClean="0"/>
              <a:pPr/>
              <a:t>21/09/2009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29FD256-8BBF-4018-B6F6-B36F5E98F18B}"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EC750D1-1EAD-4E90-AFAE-E7BEE933CB4C}" type="datetimeFigureOut">
              <a:rPr lang="es-ES" smtClean="0"/>
              <a:pPr/>
              <a:t>21/09/2009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29FD256-8BBF-4018-B6F6-B36F5E98F18B}"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EC750D1-1EAD-4E90-AFAE-E7BEE933CB4C}" type="datetimeFigureOut">
              <a:rPr lang="es-ES" smtClean="0"/>
              <a:pPr/>
              <a:t>21/09/2009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29FD256-8BBF-4018-B6F6-B36F5E98F18B}"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EC750D1-1EAD-4E90-AFAE-E7BEE933CB4C}" type="datetimeFigureOut">
              <a:rPr lang="es-ES" smtClean="0"/>
              <a:pPr/>
              <a:t>21/09/2009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29FD256-8BBF-4018-B6F6-B36F5E98F18B}"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EC750D1-1EAD-4E90-AFAE-E7BEE933CB4C}" type="datetimeFigureOut">
              <a:rPr lang="es-ES" smtClean="0"/>
              <a:pPr/>
              <a:t>21/09/2009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29FD256-8BBF-4018-B6F6-B36F5E98F18B}"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EC750D1-1EAD-4E90-AFAE-E7BEE933CB4C}" type="datetimeFigureOut">
              <a:rPr lang="es-ES" smtClean="0"/>
              <a:pPr/>
              <a:t>21/09/2009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29FD256-8BBF-4018-B6F6-B36F5E98F18B}"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EC750D1-1EAD-4E90-AFAE-E7BEE933CB4C}" type="datetimeFigureOut">
              <a:rPr lang="es-ES" smtClean="0"/>
              <a:pPr/>
              <a:t>21/09/2009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29FD256-8BBF-4018-B6F6-B36F5E98F18B}"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EC750D1-1EAD-4E90-AFAE-E7BEE933CB4C}" type="datetimeFigureOut">
              <a:rPr lang="es-ES" smtClean="0"/>
              <a:pPr/>
              <a:t>21/09/2009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29FD256-8BBF-4018-B6F6-B36F5E98F18B}"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EC750D1-1EAD-4E90-AFAE-E7BEE933CB4C}" type="datetimeFigureOut">
              <a:rPr lang="es-ES" smtClean="0"/>
              <a:pPr/>
              <a:t>21/09/2009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29FD256-8BBF-4018-B6F6-B36F5E98F18B}"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C750D1-1EAD-4E90-AFAE-E7BEE933CB4C}" type="datetimeFigureOut">
              <a:rPr lang="es-ES" smtClean="0"/>
              <a:pPr/>
              <a:t>21/09/2009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FD256-8BBF-4018-B6F6-B36F5E98F18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artehistoria.jcyl.es/historia/obras/13790.htm"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GUERRA DE COREA</a:t>
            </a:r>
            <a:endParaRPr lang="es-ES" dirty="0"/>
          </a:p>
        </p:txBody>
      </p:sp>
      <p:sp>
        <p:nvSpPr>
          <p:cNvPr id="3" name="2 Subtítulo"/>
          <p:cNvSpPr>
            <a:spLocks noGrp="1"/>
          </p:cNvSpPr>
          <p:nvPr>
            <p:ph type="subTitle" idx="1"/>
          </p:nvPr>
        </p:nvSpPr>
        <p:spPr/>
        <p:txBody>
          <a:bodyPr/>
          <a:lstStyle/>
          <a:p>
            <a:endParaRPr lang="es-E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portalplanetasedna.com.ar/corea00.jpg"/>
          <p:cNvPicPr>
            <a:picLocks noChangeAspect="1" noChangeArrowheads="1"/>
          </p:cNvPicPr>
          <p:nvPr/>
        </p:nvPicPr>
        <p:blipFill>
          <a:blip r:embed="rId2" cstate="print"/>
          <a:srcRect/>
          <a:stretch>
            <a:fillRect/>
          </a:stretch>
        </p:blipFill>
        <p:spPr bwMode="auto">
          <a:xfrm>
            <a:off x="285720" y="857232"/>
            <a:ext cx="4143404" cy="5595977"/>
          </a:xfrm>
          <a:prstGeom prst="rect">
            <a:avLst/>
          </a:prstGeom>
          <a:noFill/>
        </p:spPr>
      </p:pic>
      <p:pic>
        <p:nvPicPr>
          <p:cNvPr id="21508" name="Picture 4" descr="http://farm4.static.flickr.com/3112/2919570539_f94ddfc216.jpg"/>
          <p:cNvPicPr>
            <a:picLocks noChangeAspect="1" noChangeArrowheads="1"/>
          </p:cNvPicPr>
          <p:nvPr/>
        </p:nvPicPr>
        <p:blipFill>
          <a:blip r:embed="rId3" cstate="print"/>
          <a:srcRect/>
          <a:stretch>
            <a:fillRect/>
          </a:stretch>
        </p:blipFill>
        <p:spPr bwMode="auto">
          <a:xfrm>
            <a:off x="4714876" y="785794"/>
            <a:ext cx="3786182" cy="5715040"/>
          </a:xfrm>
          <a:prstGeom prst="rect">
            <a:avLst/>
          </a:prstGeom>
          <a:noFill/>
        </p:spPr>
      </p:pic>
    </p:spTree>
  </p:cSld>
  <p:clrMapOvr>
    <a:masterClrMapping/>
  </p:clrMapOvr>
  <p:transition>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9"/>
          <p:cNvSpPr txBox="1">
            <a:spLocks noChangeArrowheads="1"/>
          </p:cNvSpPr>
          <p:nvPr/>
        </p:nvSpPr>
        <p:spPr bwMode="auto">
          <a:xfrm>
            <a:off x="539750" y="549275"/>
            <a:ext cx="5903913" cy="366713"/>
          </a:xfrm>
          <a:prstGeom prst="rect">
            <a:avLst/>
          </a:prstGeom>
          <a:noFill/>
          <a:ln w="9525">
            <a:noFill/>
            <a:miter lim="800000"/>
            <a:headEnd/>
            <a:tailEnd/>
          </a:ln>
        </p:spPr>
        <p:txBody>
          <a:bodyPr>
            <a:spAutoFit/>
          </a:bodyPr>
          <a:lstStyle/>
          <a:p>
            <a:pPr>
              <a:spcBef>
                <a:spcPct val="50000"/>
              </a:spcBef>
            </a:pPr>
            <a:endParaRPr lang="es-PE"/>
          </a:p>
        </p:txBody>
      </p:sp>
      <p:sp>
        <p:nvSpPr>
          <p:cNvPr id="8195" name="Text Box 10"/>
          <p:cNvSpPr txBox="1">
            <a:spLocks noChangeArrowheads="1"/>
          </p:cNvSpPr>
          <p:nvPr/>
        </p:nvSpPr>
        <p:spPr bwMode="auto">
          <a:xfrm>
            <a:off x="468313" y="692150"/>
            <a:ext cx="4675191" cy="1200329"/>
          </a:xfrm>
          <a:prstGeom prst="rect">
            <a:avLst/>
          </a:prstGeom>
          <a:noFill/>
          <a:ln w="9525">
            <a:noFill/>
            <a:miter lim="800000"/>
            <a:headEnd/>
            <a:tailEnd/>
          </a:ln>
        </p:spPr>
        <p:txBody>
          <a:bodyPr wrap="square">
            <a:spAutoFit/>
          </a:bodyPr>
          <a:lstStyle/>
          <a:p>
            <a:pPr algn="just"/>
            <a:r>
              <a:rPr lang="es-ES" dirty="0">
                <a:latin typeface="Maiandra GD" pitchFamily="34" charset="0"/>
              </a:rPr>
              <a:t>El 4 de enero de 1951, las tropas comunistas retomaron </a:t>
            </a:r>
            <a:r>
              <a:rPr lang="es-ES" dirty="0" err="1">
                <a:latin typeface="Maiandra GD" pitchFamily="34" charset="0"/>
              </a:rPr>
              <a:t>Seul</a:t>
            </a:r>
            <a:r>
              <a:rPr lang="es-ES" dirty="0">
                <a:latin typeface="Maiandra GD" pitchFamily="34" charset="0"/>
              </a:rPr>
              <a:t>; por lo que MacArthur propuso el bombardeo atómico del norte de China. </a:t>
            </a:r>
          </a:p>
        </p:txBody>
      </p:sp>
      <p:sp>
        <p:nvSpPr>
          <p:cNvPr id="8196" name="Text Box 11"/>
          <p:cNvSpPr txBox="1">
            <a:spLocks noChangeArrowheads="1"/>
          </p:cNvSpPr>
          <p:nvPr/>
        </p:nvSpPr>
        <p:spPr bwMode="auto">
          <a:xfrm>
            <a:off x="1071538" y="4868863"/>
            <a:ext cx="7143799" cy="2123658"/>
          </a:xfrm>
          <a:prstGeom prst="rect">
            <a:avLst/>
          </a:prstGeom>
          <a:noFill/>
          <a:ln w="9525">
            <a:noFill/>
            <a:miter lim="800000"/>
            <a:headEnd/>
            <a:tailEnd/>
          </a:ln>
        </p:spPr>
        <p:txBody>
          <a:bodyPr wrap="square">
            <a:spAutoFit/>
          </a:bodyPr>
          <a:lstStyle/>
          <a:p>
            <a:pPr algn="just"/>
            <a:r>
              <a:rPr lang="es-ES" sz="2400" dirty="0">
                <a:latin typeface="Maiandra GD" pitchFamily="34" charset="0"/>
              </a:rPr>
              <a:t>Tanto el presidente Truman como la mayoría del Congreso reaccionaron alarmados ante una reacción que podía llevar al enfrentamiento nuclear con la URSS. </a:t>
            </a:r>
          </a:p>
          <a:p>
            <a:pPr>
              <a:spcBef>
                <a:spcPct val="50000"/>
              </a:spcBef>
            </a:pPr>
            <a:endParaRPr lang="es-ES" sz="2400" dirty="0">
              <a:latin typeface="Maiandra GD" pitchFamily="34" charset="0"/>
            </a:endParaRPr>
          </a:p>
        </p:txBody>
      </p:sp>
      <p:pic>
        <p:nvPicPr>
          <p:cNvPr id="8198" name="Picture 18" descr="t_norte_gaza_170"/>
          <p:cNvPicPr>
            <a:picLocks noChangeAspect="1" noChangeArrowheads="1"/>
          </p:cNvPicPr>
          <p:nvPr/>
        </p:nvPicPr>
        <p:blipFill>
          <a:blip r:embed="rId2" cstate="print"/>
          <a:srcRect/>
          <a:stretch>
            <a:fillRect/>
          </a:stretch>
        </p:blipFill>
        <p:spPr bwMode="auto">
          <a:xfrm>
            <a:off x="402388" y="2276474"/>
            <a:ext cx="4529975" cy="2438409"/>
          </a:xfrm>
          <a:prstGeom prst="rect">
            <a:avLst/>
          </a:prstGeom>
          <a:ln>
            <a:noFill/>
          </a:ln>
          <a:effectLst>
            <a:softEdge rad="112500"/>
          </a:effectLst>
        </p:spPr>
      </p:pic>
      <p:pic>
        <p:nvPicPr>
          <p:cNvPr id="8199" name="Picture 22" descr="segunda_guerra_mundial"/>
          <p:cNvPicPr>
            <a:picLocks noChangeAspect="1" noChangeArrowheads="1"/>
          </p:cNvPicPr>
          <p:nvPr/>
        </p:nvPicPr>
        <p:blipFill>
          <a:blip r:embed="rId3" cstate="print"/>
          <a:srcRect/>
          <a:stretch>
            <a:fillRect/>
          </a:stretch>
        </p:blipFill>
        <p:spPr bwMode="auto">
          <a:xfrm>
            <a:off x="5214942" y="692149"/>
            <a:ext cx="3063871" cy="418441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historiasiglo20.org/GLOS/images/guerracorea.jpg"/>
          <p:cNvPicPr>
            <a:picLocks noChangeAspect="1" noChangeArrowheads="1"/>
          </p:cNvPicPr>
          <p:nvPr/>
        </p:nvPicPr>
        <p:blipFill>
          <a:blip r:embed="rId2" cstate="print"/>
          <a:srcRect/>
          <a:stretch>
            <a:fillRect/>
          </a:stretch>
        </p:blipFill>
        <p:spPr bwMode="auto">
          <a:xfrm>
            <a:off x="4942569" y="500042"/>
            <a:ext cx="3691844" cy="5643583"/>
          </a:xfrm>
          <a:prstGeom prst="rect">
            <a:avLst/>
          </a:prstGeom>
          <a:noFill/>
          <a:ln w="9525">
            <a:noFill/>
            <a:miter lim="800000"/>
            <a:headEnd/>
            <a:tailEnd/>
          </a:ln>
        </p:spPr>
      </p:pic>
      <p:pic>
        <p:nvPicPr>
          <p:cNvPr id="3" name="Picture 2" descr="http://www.portalplanetasedna.com.ar/corea00.jpg"/>
          <p:cNvPicPr>
            <a:picLocks noChangeAspect="1" noChangeArrowheads="1"/>
          </p:cNvPicPr>
          <p:nvPr/>
        </p:nvPicPr>
        <p:blipFill>
          <a:blip r:embed="rId3" cstate="print"/>
          <a:srcRect/>
          <a:stretch>
            <a:fillRect/>
          </a:stretch>
        </p:blipFill>
        <p:spPr bwMode="auto">
          <a:xfrm>
            <a:off x="571472" y="571480"/>
            <a:ext cx="4143384" cy="550068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28688" y="5286375"/>
            <a:ext cx="5715014" cy="1143000"/>
          </a:xfrm>
        </p:spPr>
        <p:txBody>
          <a:bodyPr>
            <a:noAutofit/>
          </a:bodyPr>
          <a:lstStyle/>
          <a:p>
            <a:pPr algn="just" eaLnBrk="1" hangingPunct="1"/>
            <a:r>
              <a:rPr lang="es-ES" sz="2400" dirty="0" smtClean="0">
                <a:latin typeface="Maiandra GD" pitchFamily="34" charset="0"/>
              </a:rPr>
              <a:t>El "empate militar" llevó a la apertura de negociaciones que concluirían en julio de 1953 </a:t>
            </a:r>
            <a:br>
              <a:rPr lang="es-ES" sz="2400" dirty="0" smtClean="0">
                <a:latin typeface="Maiandra GD" pitchFamily="34" charset="0"/>
              </a:rPr>
            </a:br>
            <a:endParaRPr lang="es-ES" sz="2400" dirty="0" smtClean="0">
              <a:latin typeface="Maiandra GD" pitchFamily="34" charset="0"/>
            </a:endParaRPr>
          </a:p>
        </p:txBody>
      </p:sp>
      <p:sp>
        <p:nvSpPr>
          <p:cNvPr id="9219" name="Rectangle 3"/>
          <p:cNvSpPr>
            <a:spLocks noGrp="1" noChangeArrowheads="1"/>
          </p:cNvSpPr>
          <p:nvPr>
            <p:ph type="body" idx="1"/>
          </p:nvPr>
        </p:nvSpPr>
        <p:spPr>
          <a:xfrm>
            <a:off x="4357686" y="500042"/>
            <a:ext cx="4286280" cy="1684338"/>
          </a:xfrm>
        </p:spPr>
        <p:txBody>
          <a:bodyPr>
            <a:noAutofit/>
          </a:bodyPr>
          <a:lstStyle/>
          <a:p>
            <a:pPr algn="just" eaLnBrk="1" hangingPunct="1"/>
            <a:r>
              <a:rPr lang="es-ES" sz="2400" dirty="0" smtClean="0">
                <a:latin typeface="Maiandra GD" pitchFamily="34" charset="0"/>
              </a:rPr>
              <a:t>La URSS por su parte manifestó su intención de no intervenir en el conflicto y su deseo de que coexistieran dos sistemas diferentes en la península. </a:t>
            </a:r>
          </a:p>
        </p:txBody>
      </p:sp>
      <p:pic>
        <p:nvPicPr>
          <p:cNvPr id="9221" name="Picture 15" descr="Mapa de Corea"/>
          <p:cNvPicPr>
            <a:picLocks noChangeAspect="1" noChangeArrowheads="1"/>
          </p:cNvPicPr>
          <p:nvPr/>
        </p:nvPicPr>
        <p:blipFill>
          <a:blip r:embed="rId2" cstate="print"/>
          <a:srcRect/>
          <a:stretch>
            <a:fillRect/>
          </a:stretch>
        </p:blipFill>
        <p:spPr bwMode="auto">
          <a:xfrm>
            <a:off x="224054" y="285728"/>
            <a:ext cx="3776420" cy="4071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22" name="Picture 17" descr="Soldados de Corea del Sur desfilan por las calles de Seul">
            <a:hlinkClick r:id="rId3"/>
          </p:cNvPr>
          <p:cNvPicPr>
            <a:picLocks noChangeAspect="1" noChangeArrowheads="1"/>
          </p:cNvPicPr>
          <p:nvPr/>
        </p:nvPicPr>
        <p:blipFill>
          <a:blip r:embed="rId4" cstate="print"/>
          <a:srcRect/>
          <a:stretch>
            <a:fillRect/>
          </a:stretch>
        </p:blipFill>
        <p:spPr bwMode="auto">
          <a:xfrm>
            <a:off x="5508625" y="3068638"/>
            <a:ext cx="2905125" cy="19034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755650" y="1989138"/>
            <a:ext cx="4103688" cy="1069975"/>
          </a:xfrm>
          <a:prstGeom prst="rect">
            <a:avLst/>
          </a:prstGeom>
          <a:noFill/>
          <a:ln w="9525">
            <a:noFill/>
            <a:miter lim="800000"/>
            <a:headEnd/>
            <a:tailEnd/>
          </a:ln>
        </p:spPr>
        <p:txBody>
          <a:bodyPr>
            <a:spAutoFit/>
          </a:bodyPr>
          <a:lstStyle/>
          <a:p>
            <a:pPr algn="just">
              <a:spcBef>
                <a:spcPct val="50000"/>
              </a:spcBef>
              <a:buFontTx/>
              <a:buChar char="•"/>
            </a:pPr>
            <a:r>
              <a:rPr lang="es-ES" sz="1600">
                <a:latin typeface="Maiandra GD" pitchFamily="34" charset="0"/>
              </a:rPr>
              <a:t>El 25 de junio de 1950 las fuerzas de Corea del Norte se movilizaron hacia el sur; usando el equipamiento soviético y con enormes reservas.</a:t>
            </a:r>
          </a:p>
        </p:txBody>
      </p:sp>
      <p:pic>
        <p:nvPicPr>
          <p:cNvPr id="10244" name="Picture 6" descr="260px-155mm-GMC-M40-Korea-19511126"/>
          <p:cNvPicPr>
            <a:picLocks noChangeAspect="1" noChangeArrowheads="1"/>
          </p:cNvPicPr>
          <p:nvPr/>
        </p:nvPicPr>
        <p:blipFill>
          <a:blip r:embed="rId2" cstate="print"/>
          <a:srcRect/>
          <a:stretch>
            <a:fillRect/>
          </a:stretch>
        </p:blipFill>
        <p:spPr bwMode="auto">
          <a:xfrm>
            <a:off x="539750" y="3284538"/>
            <a:ext cx="3673475" cy="2911475"/>
          </a:xfrm>
          <a:prstGeom prst="rect">
            <a:avLst/>
          </a:prstGeom>
          <a:ln>
            <a:noFill/>
          </a:ln>
          <a:effectLst>
            <a:softEdge rad="112500"/>
          </a:effectLst>
        </p:spPr>
      </p:pic>
      <p:sp>
        <p:nvSpPr>
          <p:cNvPr id="2" name="Text Box 7"/>
          <p:cNvSpPr txBox="1">
            <a:spLocks noChangeArrowheads="1"/>
          </p:cNvSpPr>
          <p:nvPr/>
        </p:nvSpPr>
        <p:spPr bwMode="auto">
          <a:xfrm>
            <a:off x="4932363" y="5300663"/>
            <a:ext cx="3527425" cy="825500"/>
          </a:xfrm>
          <a:prstGeom prst="rect">
            <a:avLst/>
          </a:prstGeom>
          <a:noFill/>
          <a:ln w="9525">
            <a:noFill/>
            <a:miter lim="800000"/>
            <a:headEnd/>
            <a:tailEnd/>
          </a:ln>
        </p:spPr>
        <p:txBody>
          <a:bodyPr>
            <a:spAutoFit/>
          </a:bodyPr>
          <a:lstStyle/>
          <a:p>
            <a:pPr algn="just">
              <a:spcBef>
                <a:spcPct val="50000"/>
              </a:spcBef>
            </a:pPr>
            <a:r>
              <a:rPr lang="es-ES" sz="1600">
                <a:latin typeface="Maiandra GD" pitchFamily="34" charset="0"/>
              </a:rPr>
              <a:t>La invasión de Corea del Norte tomó por sorpresa a Estados Unidos y a las otras potencias occidentales </a:t>
            </a:r>
          </a:p>
        </p:txBody>
      </p:sp>
      <p:pic>
        <p:nvPicPr>
          <p:cNvPr id="10247" name="Picture 14" descr="7883f67d6e22a5bc8034543e9d27c75f"/>
          <p:cNvPicPr>
            <a:picLocks noChangeAspect="1" noChangeArrowheads="1"/>
          </p:cNvPicPr>
          <p:nvPr/>
        </p:nvPicPr>
        <p:blipFill>
          <a:blip r:embed="rId3" cstate="print"/>
          <a:srcRect/>
          <a:stretch>
            <a:fillRect/>
          </a:stretch>
        </p:blipFill>
        <p:spPr bwMode="auto">
          <a:xfrm>
            <a:off x="5076825" y="2492375"/>
            <a:ext cx="3390900" cy="2259013"/>
          </a:xfrm>
          <a:prstGeom prst="rect">
            <a:avLst/>
          </a:prstGeom>
          <a:ln>
            <a:noFill/>
          </a:ln>
          <a:effectLst>
            <a:softEdge rad="112500"/>
          </a:effectLst>
        </p:spPr>
      </p:pic>
      <p:sp>
        <p:nvSpPr>
          <p:cNvPr id="12" name="11 Rectángulo"/>
          <p:cNvSpPr/>
          <p:nvPr/>
        </p:nvSpPr>
        <p:spPr>
          <a:xfrm>
            <a:off x="1142976" y="214290"/>
            <a:ext cx="7500990" cy="1754326"/>
          </a:xfrm>
          <a:prstGeom prst="rect">
            <a:avLst/>
          </a:prstGeom>
          <a:noFill/>
        </p:spPr>
        <p:txBody>
          <a:bodyPr>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defRPr/>
            </a:pPr>
            <a:r>
              <a:rPr lang="es-ES" sz="5400" b="1" dirty="0">
                <a:ln/>
                <a:solidFill>
                  <a:srgbClr val="09BFFF"/>
                </a:solidFill>
                <a:effectLst>
                  <a:glow rad="228600">
                    <a:srgbClr val="000000"/>
                  </a:glow>
                </a:effectLst>
                <a:latin typeface="Forte" pitchFamily="66" charset="0"/>
              </a:rPr>
              <a:t>**Comienzo de la Guerra**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539750" y="549275"/>
            <a:ext cx="8229600" cy="4525963"/>
          </a:xfrm>
        </p:spPr>
        <p:txBody>
          <a:bodyPr>
            <a:normAutofit/>
          </a:bodyPr>
          <a:lstStyle/>
          <a:p>
            <a:pPr algn="just" eaLnBrk="1" hangingPunct="1"/>
            <a:r>
              <a:rPr lang="es-ES" sz="2800" dirty="0" smtClean="0">
                <a:latin typeface="Maiandra GD" pitchFamily="34" charset="0"/>
              </a:rPr>
              <a:t>Harry S. Truman estuvo de acuerdo con sus consejeros en usar la fuerza aérea estadounidense, unilateralmente, contra las fuerzas de Corea del Norte. </a:t>
            </a:r>
          </a:p>
        </p:txBody>
      </p:sp>
      <p:pic>
        <p:nvPicPr>
          <p:cNvPr id="11268" name="Picture 10" descr="Harry+Truman"/>
          <p:cNvPicPr>
            <a:picLocks noChangeAspect="1" noChangeArrowheads="1"/>
          </p:cNvPicPr>
          <p:nvPr/>
        </p:nvPicPr>
        <p:blipFill>
          <a:blip r:embed="rId2" cstate="print"/>
          <a:srcRect/>
          <a:stretch>
            <a:fillRect/>
          </a:stretch>
        </p:blipFill>
        <p:spPr bwMode="auto">
          <a:xfrm>
            <a:off x="1785918" y="2786058"/>
            <a:ext cx="4741872" cy="36861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pPr>
              <a:defRPr/>
            </a:pPr>
            <a:fld id="{D4ECE93C-25F7-4BCC-912A-B1419B71B682}" type="slidenum">
              <a:rPr lang="es-MX"/>
              <a:pPr>
                <a:defRPr/>
              </a:pPr>
              <a:t>16</a:t>
            </a:fld>
            <a:endParaRPr lang="es-MX"/>
          </a:p>
        </p:txBody>
      </p:sp>
      <p:sp>
        <p:nvSpPr>
          <p:cNvPr id="35842" name="Rectangle 3"/>
          <p:cNvSpPr>
            <a:spLocks noGrp="1"/>
          </p:cNvSpPr>
          <p:nvPr>
            <p:ph type="body" idx="4294967295"/>
          </p:nvPr>
        </p:nvSpPr>
        <p:spPr>
          <a:xfrm>
            <a:off x="428625" y="214313"/>
            <a:ext cx="8286750" cy="6357937"/>
          </a:xfrm>
        </p:spPr>
        <p:txBody>
          <a:bodyPr/>
          <a:lstStyle/>
          <a:p>
            <a:pPr algn="just" eaLnBrk="1" hangingPunct="1"/>
            <a:r>
              <a:rPr lang="es-MX" sz="2500" smtClean="0"/>
              <a:t>Los Estados Unidos también tuvieron fuerzas sustanciales en Japón, lo cual permitió un margen para una rápida intervención. Las acciones estaban puestas bajo el comando del General Douglas MacArthur, quien estaba a cargo de las fuerzas estadounidenses en el Pacífico. Las demás potencias occidentales estuvieron rápidamente de acuerdo con las acciones estadounidenses y ofrecieron voluntariamente su ayuda por el esfuerzo.</a:t>
            </a:r>
          </a:p>
          <a:p>
            <a:pPr eaLnBrk="1" hangingPunct="1"/>
            <a:endParaRPr lang="es-ES" sz="2800" smtClean="0"/>
          </a:p>
        </p:txBody>
      </p:sp>
      <p:pic>
        <p:nvPicPr>
          <p:cNvPr id="35843" name="4 Imagen" descr="ww4[1].jpg"/>
          <p:cNvPicPr>
            <a:picLocks noChangeAspect="1"/>
          </p:cNvPicPr>
          <p:nvPr/>
        </p:nvPicPr>
        <p:blipFill>
          <a:blip r:embed="rId2" cstate="print"/>
          <a:srcRect/>
          <a:stretch>
            <a:fillRect/>
          </a:stretch>
        </p:blipFill>
        <p:spPr bwMode="auto">
          <a:xfrm>
            <a:off x="1857375" y="4292600"/>
            <a:ext cx="5572125" cy="234473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 calcmode="lin" valueType="num">
                                      <p:cBhvr additive="base">
                                        <p:cTn id="7" dur="500" fill="hold"/>
                                        <p:tgtEl>
                                          <p:spTgt spid="358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35843"/>
                                        </p:tgtEl>
                                        <p:attrNameLst>
                                          <p:attrName>style.visibility</p:attrName>
                                        </p:attrNameLst>
                                      </p:cBhvr>
                                      <p:to>
                                        <p:strVal val="visible"/>
                                      </p:to>
                                    </p:set>
                                    <p:anim to="" calcmode="lin" valueType="num">
                                      <p:cBhvr>
                                        <p:cTn id="13" dur="1" fill="hold"/>
                                        <p:tgtEl>
                                          <p:spTgt spid="3584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214282" y="1000108"/>
            <a:ext cx="4546600" cy="1541462"/>
          </a:xfrm>
        </p:spPr>
        <p:txBody>
          <a:bodyPr>
            <a:noAutofit/>
          </a:bodyPr>
          <a:lstStyle/>
          <a:p>
            <a:pPr algn="just" eaLnBrk="1" hangingPunct="1"/>
            <a:r>
              <a:rPr lang="es-ES" sz="2400" dirty="0" smtClean="0">
                <a:latin typeface="Maiandra GD" pitchFamily="34" charset="0"/>
              </a:rPr>
              <a:t>Los estadounidenses organizaron el Grupo de Operaciones Especiales Smith, y el 5 de julio estaba ocupado en el primer choque de la guerra Corea del Norte - Estados Unidos. </a:t>
            </a:r>
          </a:p>
        </p:txBody>
      </p:sp>
      <p:sp>
        <p:nvSpPr>
          <p:cNvPr id="12291" name="Text Box 4"/>
          <p:cNvSpPr txBox="1">
            <a:spLocks noChangeArrowheads="1"/>
          </p:cNvSpPr>
          <p:nvPr/>
        </p:nvSpPr>
        <p:spPr bwMode="auto">
          <a:xfrm>
            <a:off x="571473" y="4437063"/>
            <a:ext cx="7240616" cy="2246769"/>
          </a:xfrm>
          <a:prstGeom prst="rect">
            <a:avLst/>
          </a:prstGeom>
          <a:noFill/>
          <a:ln w="9525">
            <a:noFill/>
            <a:miter lim="800000"/>
            <a:headEnd/>
            <a:tailEnd/>
          </a:ln>
        </p:spPr>
        <p:txBody>
          <a:bodyPr wrap="square">
            <a:spAutoFit/>
          </a:bodyPr>
          <a:lstStyle/>
          <a:p>
            <a:pPr algn="just">
              <a:spcBef>
                <a:spcPct val="50000"/>
              </a:spcBef>
              <a:buFontTx/>
              <a:buChar char="•"/>
            </a:pPr>
            <a:r>
              <a:rPr lang="es-ES" sz="2000" dirty="0">
                <a:latin typeface="Maiandra GD" pitchFamily="34" charset="0"/>
              </a:rPr>
              <a:t>La acción estadounidense fue llevada a cabo por varias razones:</a:t>
            </a:r>
          </a:p>
          <a:p>
            <a:pPr lvl="1" algn="just">
              <a:spcBef>
                <a:spcPct val="50000"/>
              </a:spcBef>
              <a:buFont typeface="Wingdings" pitchFamily="2" charset="2"/>
              <a:buChar char="§"/>
            </a:pPr>
            <a:r>
              <a:rPr lang="es-ES" sz="2000" dirty="0">
                <a:latin typeface="Maiandra GD" pitchFamily="34" charset="0"/>
              </a:rPr>
              <a:t>Truman estaba bajo una severa presión por ser demasiado suave con el comunismo.</a:t>
            </a:r>
          </a:p>
          <a:p>
            <a:pPr lvl="1" algn="just">
              <a:spcBef>
                <a:spcPct val="50000"/>
              </a:spcBef>
              <a:buFont typeface="Wingdings" pitchFamily="2" charset="2"/>
              <a:buChar char="§"/>
            </a:pPr>
            <a:r>
              <a:rPr lang="es-ES" sz="2000" dirty="0">
                <a:latin typeface="Maiandra GD" pitchFamily="34" charset="0"/>
              </a:rPr>
              <a:t>Era también una importante implementación de la nueva Doctrina </a:t>
            </a:r>
            <a:r>
              <a:rPr lang="es-ES" sz="2000" dirty="0" smtClean="0">
                <a:latin typeface="Maiandra GD" pitchFamily="34" charset="0"/>
              </a:rPr>
              <a:t>Truman</a:t>
            </a:r>
            <a:r>
              <a:rPr lang="es-ES" sz="2000" dirty="0">
                <a:latin typeface="Maiandra GD" pitchFamily="34" charset="0"/>
              </a:rPr>
              <a:t>.</a:t>
            </a:r>
          </a:p>
        </p:txBody>
      </p:sp>
      <p:pic>
        <p:nvPicPr>
          <p:cNvPr id="12293" name="Picture 11" descr="20080519elpepuint_17"/>
          <p:cNvPicPr>
            <a:picLocks noChangeAspect="1" noChangeArrowheads="1"/>
          </p:cNvPicPr>
          <p:nvPr/>
        </p:nvPicPr>
        <p:blipFill>
          <a:blip r:embed="rId2" cstate="print"/>
          <a:srcRect/>
          <a:stretch>
            <a:fillRect/>
          </a:stretch>
        </p:blipFill>
        <p:spPr bwMode="auto">
          <a:xfrm>
            <a:off x="4859338" y="981074"/>
            <a:ext cx="4014797" cy="330518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cc.gatech.edu/fac/Thomas.Pilsch/KoreanWarPhases.gif"/>
          <p:cNvPicPr>
            <a:picLocks noChangeAspect="1" noChangeArrowheads="1" noCrop="1"/>
          </p:cNvPicPr>
          <p:nvPr/>
        </p:nvPicPr>
        <p:blipFill>
          <a:blip r:embed="rId2" cstate="print"/>
          <a:srcRect/>
          <a:stretch>
            <a:fillRect/>
          </a:stretch>
        </p:blipFill>
        <p:spPr bwMode="auto">
          <a:xfrm>
            <a:off x="4975225" y="642918"/>
            <a:ext cx="4168775" cy="6059507"/>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604235" y="642918"/>
            <a:ext cx="4086805" cy="557216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395288" y="765175"/>
            <a:ext cx="7605736" cy="1252538"/>
          </a:xfrm>
        </p:spPr>
        <p:txBody>
          <a:bodyPr>
            <a:noAutofit/>
          </a:bodyPr>
          <a:lstStyle/>
          <a:p>
            <a:pPr algn="just" eaLnBrk="1" hangingPunct="1">
              <a:lnSpc>
                <a:spcPct val="90000"/>
              </a:lnSpc>
            </a:pPr>
            <a:r>
              <a:rPr lang="es-ES" sz="2000" dirty="0" smtClean="0">
                <a:latin typeface="Maiandra GD" pitchFamily="34" charset="0"/>
              </a:rPr>
              <a:t>Las potencias occidentales ganaron un mandato por acción de las Naciones Unidas porque los Soviéticos estaban boicoteando el Consejo de Seguridad mientras la República de China mantuvo el escaño chino. </a:t>
            </a:r>
          </a:p>
        </p:txBody>
      </p:sp>
      <p:sp>
        <p:nvSpPr>
          <p:cNvPr id="13315" name="Text Box 4"/>
          <p:cNvSpPr txBox="1">
            <a:spLocks noChangeArrowheads="1"/>
          </p:cNvSpPr>
          <p:nvPr/>
        </p:nvSpPr>
        <p:spPr bwMode="auto">
          <a:xfrm>
            <a:off x="1285852" y="5214950"/>
            <a:ext cx="6715172" cy="707886"/>
          </a:xfrm>
          <a:prstGeom prst="rect">
            <a:avLst/>
          </a:prstGeom>
          <a:noFill/>
          <a:ln w="9525">
            <a:noFill/>
            <a:miter lim="800000"/>
            <a:headEnd/>
            <a:tailEnd/>
          </a:ln>
        </p:spPr>
        <p:txBody>
          <a:bodyPr wrap="square">
            <a:spAutoFit/>
          </a:bodyPr>
          <a:lstStyle/>
          <a:p>
            <a:pPr algn="just">
              <a:spcBef>
                <a:spcPct val="50000"/>
              </a:spcBef>
              <a:buFontTx/>
              <a:buChar char="•"/>
            </a:pPr>
            <a:r>
              <a:rPr lang="es-ES" sz="2000" dirty="0">
                <a:latin typeface="Maiandra GD" pitchFamily="34" charset="0"/>
              </a:rPr>
              <a:t>A las fuerzas estadounidenses se unieron durante el conflicto tropas de otros 15 países miembros de la ONU </a:t>
            </a:r>
          </a:p>
        </p:txBody>
      </p:sp>
      <p:pic>
        <p:nvPicPr>
          <p:cNvPr id="13317" name="Picture 11" descr="U1_4Mimage020"/>
          <p:cNvPicPr>
            <a:picLocks noChangeAspect="1" noChangeArrowheads="1"/>
          </p:cNvPicPr>
          <p:nvPr/>
        </p:nvPicPr>
        <p:blipFill>
          <a:blip r:embed="rId2" cstate="print"/>
          <a:srcRect/>
          <a:stretch>
            <a:fillRect/>
          </a:stretch>
        </p:blipFill>
        <p:spPr bwMode="auto">
          <a:xfrm>
            <a:off x="500034" y="2000240"/>
            <a:ext cx="8104216" cy="29511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1"/>
          <p:cNvSpPr txBox="1">
            <a:spLocks noChangeArrowheads="1"/>
          </p:cNvSpPr>
          <p:nvPr/>
        </p:nvSpPr>
        <p:spPr bwMode="auto">
          <a:xfrm>
            <a:off x="571472" y="1500174"/>
            <a:ext cx="4176713" cy="1938992"/>
          </a:xfrm>
          <a:prstGeom prst="rect">
            <a:avLst/>
          </a:prstGeom>
          <a:noFill/>
          <a:ln w="9525">
            <a:noFill/>
            <a:miter lim="800000"/>
            <a:headEnd/>
            <a:tailEnd/>
          </a:ln>
        </p:spPr>
        <p:txBody>
          <a:bodyPr>
            <a:spAutoFit/>
          </a:bodyPr>
          <a:lstStyle/>
          <a:p>
            <a:pPr algn="just">
              <a:spcBef>
                <a:spcPct val="50000"/>
              </a:spcBef>
              <a:buFontTx/>
              <a:buChar char="•"/>
            </a:pPr>
            <a:r>
              <a:rPr lang="es-ES" sz="2000" dirty="0">
                <a:latin typeface="Maiandra GD" pitchFamily="34" charset="0"/>
              </a:rPr>
              <a:t>Fue una intensificación de choques fronterizos entre dos regímenes coreanos rivales, cada uno apoyado por potencias extranjeras, con el fin de derribar al otro mediante tácticas políticas y militares. </a:t>
            </a:r>
          </a:p>
        </p:txBody>
      </p:sp>
      <p:sp>
        <p:nvSpPr>
          <p:cNvPr id="3076" name="Text Box 12"/>
          <p:cNvSpPr txBox="1">
            <a:spLocks noChangeArrowheads="1"/>
          </p:cNvSpPr>
          <p:nvPr/>
        </p:nvSpPr>
        <p:spPr bwMode="auto">
          <a:xfrm>
            <a:off x="4714876" y="4500570"/>
            <a:ext cx="3816350" cy="1938992"/>
          </a:xfrm>
          <a:prstGeom prst="rect">
            <a:avLst/>
          </a:prstGeom>
          <a:noFill/>
          <a:ln w="9525">
            <a:noFill/>
            <a:miter lim="800000"/>
            <a:headEnd/>
            <a:tailEnd/>
          </a:ln>
        </p:spPr>
        <p:txBody>
          <a:bodyPr>
            <a:spAutoFit/>
          </a:bodyPr>
          <a:lstStyle/>
          <a:p>
            <a:pPr algn="just">
              <a:spcBef>
                <a:spcPct val="50000"/>
              </a:spcBef>
              <a:buFontTx/>
              <a:buChar char="•"/>
            </a:pPr>
            <a:r>
              <a:rPr lang="es-ES" sz="2000" dirty="0">
                <a:latin typeface="Maiandra GD" pitchFamily="34" charset="0"/>
              </a:rPr>
              <a:t>Fue parte de una guerra no oficial entre Estados Unidos y la Unión Soviética fue el enfrentamiento de dos bloques para obtener más influencias ideológicas en el oriente.</a:t>
            </a:r>
          </a:p>
        </p:txBody>
      </p:sp>
      <p:pic>
        <p:nvPicPr>
          <p:cNvPr id="4102" name="Picture 14" descr="corea00"/>
          <p:cNvPicPr>
            <a:picLocks noChangeAspect="1" noChangeArrowheads="1"/>
          </p:cNvPicPr>
          <p:nvPr/>
        </p:nvPicPr>
        <p:blipFill>
          <a:blip r:embed="rId2" cstate="print"/>
          <a:srcRect/>
          <a:stretch>
            <a:fillRect/>
          </a:stretch>
        </p:blipFill>
        <p:spPr bwMode="auto">
          <a:xfrm>
            <a:off x="5143504" y="1214422"/>
            <a:ext cx="3352828" cy="3168650"/>
          </a:xfrm>
          <a:prstGeom prst="rect">
            <a:avLst/>
          </a:prstGeom>
          <a:noFill/>
          <a:ln w="9525">
            <a:noFill/>
            <a:miter lim="800000"/>
            <a:headEnd/>
            <a:tailEnd/>
          </a:ln>
          <a:effectLst>
            <a:softEdge rad="127000"/>
          </a:effectLst>
        </p:spPr>
      </p:pic>
      <p:pic>
        <p:nvPicPr>
          <p:cNvPr id="4103" name="Picture 16" descr="corea06"/>
          <p:cNvPicPr>
            <a:picLocks noChangeAspect="1" noChangeArrowheads="1"/>
          </p:cNvPicPr>
          <p:nvPr/>
        </p:nvPicPr>
        <p:blipFill>
          <a:blip r:embed="rId3" cstate="print"/>
          <a:srcRect/>
          <a:stretch>
            <a:fillRect/>
          </a:stretch>
        </p:blipFill>
        <p:spPr bwMode="auto">
          <a:xfrm>
            <a:off x="714348" y="3571875"/>
            <a:ext cx="3643338" cy="2771699"/>
          </a:xfrm>
          <a:prstGeom prst="rect">
            <a:avLst/>
          </a:prstGeom>
          <a:noFill/>
          <a:ln w="9525">
            <a:noFill/>
            <a:miter lim="800000"/>
            <a:headEnd/>
            <a:tailEnd/>
          </a:ln>
          <a:effectLst>
            <a:softEdge rad="127000"/>
          </a:effectLst>
        </p:spPr>
      </p:pic>
      <p:sp>
        <p:nvSpPr>
          <p:cNvPr id="12" name="11 Rectángulo"/>
          <p:cNvSpPr/>
          <p:nvPr/>
        </p:nvSpPr>
        <p:spPr>
          <a:xfrm>
            <a:off x="1643042" y="142852"/>
            <a:ext cx="5329471" cy="923330"/>
          </a:xfrm>
          <a:prstGeom prst="rect">
            <a:avLst/>
          </a:prstGeom>
          <a:noFill/>
        </p:spPr>
        <p:txBody>
          <a:bodyPr wrap="none">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defRPr/>
            </a:pPr>
            <a:r>
              <a:rPr lang="es-ES" sz="5400" b="1" dirty="0">
                <a:ln/>
                <a:solidFill>
                  <a:srgbClr val="21C5FF"/>
                </a:solidFill>
                <a:effectLst>
                  <a:glow rad="101600">
                    <a:schemeClr val="tx1">
                      <a:alpha val="60000"/>
                    </a:schemeClr>
                  </a:glow>
                </a:effectLst>
                <a:latin typeface="Snap ITC" pitchFamily="82" charset="0"/>
              </a:rPr>
              <a:t>G</a:t>
            </a:r>
            <a:r>
              <a:rPr lang="es-ES" sz="5400" b="1" dirty="0">
                <a:ln/>
                <a:solidFill>
                  <a:srgbClr val="21C5FF"/>
                </a:solidFill>
                <a:effectLst>
                  <a:glow rad="101600">
                    <a:schemeClr val="tx1">
                      <a:alpha val="60000"/>
                    </a:schemeClr>
                  </a:glow>
                </a:effectLst>
                <a:latin typeface="Forte" pitchFamily="66" charset="0"/>
              </a:rPr>
              <a:t>u</a:t>
            </a:r>
            <a:r>
              <a:rPr lang="es-ES" sz="4800" dirty="0">
                <a:ln/>
                <a:solidFill>
                  <a:srgbClr val="21C5FF"/>
                </a:solidFill>
                <a:effectLst>
                  <a:glow rad="101600">
                    <a:schemeClr val="tx1">
                      <a:alpha val="60000"/>
                    </a:schemeClr>
                  </a:glow>
                </a:effectLst>
                <a:latin typeface="Snap ITC" pitchFamily="82" charset="0"/>
              </a:rPr>
              <a:t>e</a:t>
            </a:r>
            <a:r>
              <a:rPr lang="es-ES" sz="5400" b="1" dirty="0">
                <a:ln/>
                <a:solidFill>
                  <a:srgbClr val="21C5FF"/>
                </a:solidFill>
                <a:effectLst>
                  <a:glow rad="101600">
                    <a:schemeClr val="tx1">
                      <a:alpha val="60000"/>
                    </a:schemeClr>
                  </a:glow>
                </a:effectLst>
                <a:latin typeface="Forte" pitchFamily="66" charset="0"/>
              </a:rPr>
              <a:t>rra d</a:t>
            </a:r>
            <a:r>
              <a:rPr lang="es-ES" sz="4800" dirty="0">
                <a:ln/>
                <a:solidFill>
                  <a:srgbClr val="21C5FF"/>
                </a:solidFill>
                <a:effectLst>
                  <a:glow rad="101600">
                    <a:schemeClr val="tx1">
                      <a:alpha val="60000"/>
                    </a:schemeClr>
                  </a:glow>
                </a:effectLst>
                <a:latin typeface="Snap ITC" pitchFamily="82" charset="0"/>
              </a:rPr>
              <a:t>e</a:t>
            </a:r>
            <a:r>
              <a:rPr lang="es-ES" sz="5400" b="1" dirty="0">
                <a:ln/>
                <a:solidFill>
                  <a:srgbClr val="21C5FF"/>
                </a:solidFill>
                <a:effectLst>
                  <a:glow rad="101600">
                    <a:schemeClr val="tx1">
                      <a:alpha val="60000"/>
                    </a:schemeClr>
                  </a:glow>
                </a:effectLst>
                <a:latin typeface="Forte" pitchFamily="66" charset="0"/>
              </a:rPr>
              <a:t> Cor</a:t>
            </a:r>
            <a:r>
              <a:rPr lang="es-ES" sz="4800" dirty="0">
                <a:ln/>
                <a:solidFill>
                  <a:srgbClr val="21C5FF"/>
                </a:solidFill>
                <a:effectLst>
                  <a:glow rad="101600">
                    <a:schemeClr val="tx1">
                      <a:alpha val="60000"/>
                    </a:schemeClr>
                  </a:glow>
                </a:effectLst>
                <a:latin typeface="Snap ITC" pitchFamily="82" charset="0"/>
              </a:rPr>
              <a:t>e</a:t>
            </a:r>
            <a:r>
              <a:rPr lang="es-ES" sz="5400" b="1" dirty="0">
                <a:ln/>
                <a:solidFill>
                  <a:srgbClr val="21C5FF"/>
                </a:solidFill>
                <a:effectLst>
                  <a:glow rad="101600">
                    <a:schemeClr val="tx1">
                      <a:alpha val="60000"/>
                    </a:schemeClr>
                  </a:glow>
                </a:effectLst>
                <a:latin typeface="Forte" pitchFamily="66" charset="0"/>
              </a:rPr>
              <a:t>a</a:t>
            </a:r>
            <a:endParaRPr lang="es-ES" sz="5400" b="1" dirty="0">
              <a:ln/>
              <a:solidFill>
                <a:srgbClr val="21C5FF"/>
              </a:solidFill>
              <a:effectLst>
                <a:glow rad="101600">
                  <a:schemeClr val="tx1">
                    <a:alpha val="60000"/>
                  </a:schemeClr>
                </a:glo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071934" y="4071942"/>
            <a:ext cx="4630737" cy="1143000"/>
          </a:xfrm>
        </p:spPr>
        <p:txBody>
          <a:bodyPr>
            <a:noAutofit/>
          </a:bodyPr>
          <a:lstStyle/>
          <a:p>
            <a:pPr algn="just" eaLnBrk="1" hangingPunct="1">
              <a:buFontTx/>
              <a:buChar char="•"/>
            </a:pPr>
            <a:r>
              <a:rPr lang="es-ES" sz="2800" dirty="0" smtClean="0">
                <a:latin typeface="Maiandra GD" pitchFamily="34" charset="0"/>
              </a:rPr>
              <a:t>MacArthur, como comandante en jefe de las fuerzas de la ONU, ordenó una invasión sobre las tropas norcoreanas en Inchon.</a:t>
            </a:r>
          </a:p>
        </p:txBody>
      </p:sp>
      <p:sp>
        <p:nvSpPr>
          <p:cNvPr id="14339" name="Rectangle 3"/>
          <p:cNvSpPr>
            <a:spLocks noGrp="1" noChangeArrowheads="1"/>
          </p:cNvSpPr>
          <p:nvPr>
            <p:ph type="body" idx="1"/>
          </p:nvPr>
        </p:nvSpPr>
        <p:spPr>
          <a:xfrm>
            <a:off x="428596" y="428604"/>
            <a:ext cx="4691063" cy="1181100"/>
          </a:xfrm>
        </p:spPr>
        <p:txBody>
          <a:bodyPr>
            <a:noAutofit/>
          </a:bodyPr>
          <a:lstStyle/>
          <a:p>
            <a:pPr algn="just" eaLnBrk="1" hangingPunct="1"/>
            <a:r>
              <a:rPr lang="es-ES" sz="2800" dirty="0" smtClean="0">
                <a:latin typeface="Maiandra GD" pitchFamily="34" charset="0"/>
              </a:rPr>
              <a:t>Los Nacionalistas Chinos solicitaron participar en la guerra, pero su pedido fue denegado por los estadounidenses.</a:t>
            </a:r>
          </a:p>
        </p:txBody>
      </p:sp>
      <p:pic>
        <p:nvPicPr>
          <p:cNvPr id="14341" name="Picture 10" descr="guerracorea"/>
          <p:cNvPicPr>
            <a:picLocks noChangeAspect="1" noChangeArrowheads="1"/>
          </p:cNvPicPr>
          <p:nvPr/>
        </p:nvPicPr>
        <p:blipFill>
          <a:blip r:embed="rId2" cstate="print"/>
          <a:srcRect/>
          <a:stretch>
            <a:fillRect/>
          </a:stretch>
        </p:blipFill>
        <p:spPr bwMode="auto">
          <a:xfrm>
            <a:off x="714348" y="2565400"/>
            <a:ext cx="2908327" cy="4147912"/>
          </a:xfrm>
          <a:prstGeom prst="rect">
            <a:avLst/>
          </a:prstGeom>
          <a:ln>
            <a:noFill/>
          </a:ln>
          <a:effectLst>
            <a:softEdge rad="112500"/>
          </a:effectLst>
        </p:spPr>
      </p:pic>
      <p:pic>
        <p:nvPicPr>
          <p:cNvPr id="14342" name="Picture 12" descr="Guerra de Corea"/>
          <p:cNvPicPr>
            <a:picLocks noChangeAspect="1" noChangeArrowheads="1"/>
          </p:cNvPicPr>
          <p:nvPr/>
        </p:nvPicPr>
        <p:blipFill>
          <a:blip r:embed="rId3" cstate="print"/>
          <a:srcRect/>
          <a:stretch>
            <a:fillRect/>
          </a:stretch>
        </p:blipFill>
        <p:spPr bwMode="auto">
          <a:xfrm>
            <a:off x="5786446" y="500042"/>
            <a:ext cx="2667000" cy="2543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312" y="4581525"/>
            <a:ext cx="5889637" cy="1863725"/>
          </a:xfrm>
        </p:spPr>
        <p:txBody>
          <a:bodyPr>
            <a:normAutofit/>
          </a:bodyPr>
          <a:lstStyle/>
          <a:p>
            <a:pPr algn="just" eaLnBrk="1" hangingPunct="1">
              <a:buFontTx/>
              <a:buChar char="•"/>
            </a:pPr>
            <a:r>
              <a:rPr lang="es-ES" sz="1800" dirty="0" smtClean="0">
                <a:latin typeface="Maiandra GD" pitchFamily="34" charset="0"/>
              </a:rPr>
              <a:t>Los Norcoreanos tuvieron que empezar una rápida retirada a sus líneas de abastecimiento hacia el norte, y las fuerzas de la ONU y la ROK que habían estado confinados en el sur pudieron entonces moverse al norte y unirse a las tropas que ya estaban en Inchon.</a:t>
            </a:r>
          </a:p>
        </p:txBody>
      </p:sp>
      <p:sp>
        <p:nvSpPr>
          <p:cNvPr id="15363" name="Rectangle 3"/>
          <p:cNvSpPr>
            <a:spLocks noGrp="1" noChangeArrowheads="1"/>
          </p:cNvSpPr>
          <p:nvPr>
            <p:ph type="body" idx="1"/>
          </p:nvPr>
        </p:nvSpPr>
        <p:spPr>
          <a:xfrm>
            <a:off x="4071934" y="571480"/>
            <a:ext cx="4691063" cy="1108075"/>
          </a:xfrm>
        </p:spPr>
        <p:txBody>
          <a:bodyPr>
            <a:noAutofit/>
          </a:bodyPr>
          <a:lstStyle/>
          <a:p>
            <a:pPr algn="just" eaLnBrk="1" hangingPunct="1"/>
            <a:r>
              <a:rPr lang="es-ES" sz="1800" dirty="0" smtClean="0">
                <a:latin typeface="Maiandra GD" pitchFamily="34" charset="0"/>
              </a:rPr>
              <a:t>Las tropas de las Naciones Unidas consiguieron llegar hasta Inchon, enfrentándose únicamente con una suave resistencia y empezando a movilizarse rápidamente para recapturar Seúl. </a:t>
            </a:r>
          </a:p>
        </p:txBody>
      </p:sp>
      <p:pic>
        <p:nvPicPr>
          <p:cNvPr id="15365" name="Picture 10" descr="corea16"/>
          <p:cNvPicPr>
            <a:picLocks noChangeAspect="1" noChangeArrowheads="1"/>
          </p:cNvPicPr>
          <p:nvPr/>
        </p:nvPicPr>
        <p:blipFill>
          <a:blip r:embed="rId2" cstate="print"/>
          <a:srcRect/>
          <a:stretch>
            <a:fillRect/>
          </a:stretch>
        </p:blipFill>
        <p:spPr bwMode="auto">
          <a:xfrm>
            <a:off x="500034" y="571480"/>
            <a:ext cx="3467100" cy="3571900"/>
          </a:xfrm>
          <a:prstGeom prst="rect">
            <a:avLst/>
          </a:prstGeom>
          <a:ln>
            <a:noFill/>
          </a:ln>
          <a:effectLst>
            <a:softEdge rad="112500"/>
          </a:effectLst>
        </p:spPr>
      </p:pic>
      <p:pic>
        <p:nvPicPr>
          <p:cNvPr id="15366" name="Picture 12" descr="000049299m"/>
          <p:cNvPicPr>
            <a:picLocks noChangeAspect="1" noChangeArrowheads="1"/>
          </p:cNvPicPr>
          <p:nvPr/>
        </p:nvPicPr>
        <p:blipFill>
          <a:blip r:embed="rId3" cstate="print"/>
          <a:srcRect/>
          <a:stretch>
            <a:fillRect/>
          </a:stretch>
        </p:blipFill>
        <p:spPr bwMode="auto">
          <a:xfrm>
            <a:off x="4929190" y="2285992"/>
            <a:ext cx="3568727" cy="221242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214282" y="500042"/>
            <a:ext cx="5786478" cy="4857784"/>
          </a:xfrm>
        </p:spPr>
        <p:txBody>
          <a:bodyPr>
            <a:noAutofit/>
          </a:bodyPr>
          <a:lstStyle/>
          <a:p>
            <a:pPr algn="just" eaLnBrk="1" hangingPunct="1"/>
            <a:r>
              <a:rPr lang="es-ES" sz="2800" dirty="0" smtClean="0">
                <a:latin typeface="Maiandra GD" pitchFamily="34" charset="0"/>
              </a:rPr>
              <a:t>Las tropas de ONU llevaron a los norcoreanos de regreso al otro lado del paralelo 38. </a:t>
            </a:r>
          </a:p>
          <a:p>
            <a:pPr algn="just" eaLnBrk="1" hangingPunct="1">
              <a:buFontTx/>
              <a:buNone/>
            </a:pPr>
            <a:endParaRPr lang="es-ES" sz="2800" dirty="0" smtClean="0">
              <a:latin typeface="Maiandra GD" pitchFamily="34" charset="0"/>
            </a:endParaRPr>
          </a:p>
          <a:p>
            <a:pPr algn="just" eaLnBrk="1" hangingPunct="1"/>
            <a:r>
              <a:rPr lang="es-ES" sz="2800" dirty="0" smtClean="0">
                <a:latin typeface="Maiandra GD" pitchFamily="34" charset="0"/>
              </a:rPr>
              <a:t>El objetivo, que era el de salvar a Corea del Sur había sido cumplido, pero por el éxito y la prosperidad de una unión de toda Corea bajo el mando de </a:t>
            </a:r>
            <a:r>
              <a:rPr lang="es-ES" sz="2800" dirty="0" err="1" smtClean="0">
                <a:latin typeface="Maiandra GD" pitchFamily="34" charset="0"/>
              </a:rPr>
              <a:t>Syngman</a:t>
            </a:r>
            <a:r>
              <a:rPr lang="es-ES" sz="2800" dirty="0" smtClean="0">
                <a:latin typeface="Maiandra GD" pitchFamily="34" charset="0"/>
              </a:rPr>
              <a:t> </a:t>
            </a:r>
            <a:r>
              <a:rPr lang="es-ES" sz="2800" dirty="0" err="1" smtClean="0">
                <a:latin typeface="Maiandra GD" pitchFamily="34" charset="0"/>
              </a:rPr>
              <a:t>Rhee</a:t>
            </a:r>
            <a:r>
              <a:rPr lang="es-ES" sz="2800" dirty="0" smtClean="0">
                <a:latin typeface="Maiandra GD" pitchFamily="34" charset="0"/>
              </a:rPr>
              <a:t> los estadounidenses estaban convencidos de continuar en Corea del Norte. </a:t>
            </a:r>
          </a:p>
        </p:txBody>
      </p:sp>
      <p:pic>
        <p:nvPicPr>
          <p:cNvPr id="16388" name="Picture 10" descr="rhee"/>
          <p:cNvPicPr>
            <a:picLocks noChangeAspect="1" noChangeArrowheads="1"/>
          </p:cNvPicPr>
          <p:nvPr/>
        </p:nvPicPr>
        <p:blipFill>
          <a:blip r:embed="rId2" cstate="print"/>
          <a:srcRect/>
          <a:stretch>
            <a:fillRect/>
          </a:stretch>
        </p:blipFill>
        <p:spPr bwMode="auto">
          <a:xfrm>
            <a:off x="6143636" y="1050308"/>
            <a:ext cx="2786082" cy="459327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500034" y="1643050"/>
            <a:ext cx="4835525" cy="2189163"/>
          </a:xfrm>
        </p:spPr>
        <p:txBody>
          <a:bodyPr>
            <a:noAutofit/>
          </a:bodyPr>
          <a:lstStyle/>
          <a:p>
            <a:pPr algn="just" eaLnBrk="1" hangingPunct="1">
              <a:lnSpc>
                <a:spcPct val="90000"/>
              </a:lnSpc>
            </a:pPr>
            <a:r>
              <a:rPr lang="es-ES" sz="2800" dirty="0" smtClean="0">
                <a:latin typeface="Maiandra GD" pitchFamily="34" charset="0"/>
              </a:rPr>
              <a:t>La República Popular de China había advertido que reaccionaría si las fuerzas de la ONU sobrepasaban el límite de la frontera en el río </a:t>
            </a:r>
            <a:r>
              <a:rPr lang="es-ES" sz="2800" dirty="0" err="1" smtClean="0">
                <a:latin typeface="Maiandra GD" pitchFamily="34" charset="0"/>
              </a:rPr>
              <a:t>Yalu</a:t>
            </a:r>
            <a:r>
              <a:rPr lang="es-ES" sz="2800" dirty="0" smtClean="0">
                <a:latin typeface="Maiandra GD" pitchFamily="34" charset="0"/>
              </a:rPr>
              <a:t>. </a:t>
            </a:r>
          </a:p>
          <a:p>
            <a:pPr algn="just" eaLnBrk="1" hangingPunct="1">
              <a:lnSpc>
                <a:spcPct val="90000"/>
              </a:lnSpc>
              <a:buFontTx/>
              <a:buNone/>
            </a:pPr>
            <a:endParaRPr lang="es-ES" sz="2800" dirty="0" smtClean="0">
              <a:latin typeface="Maiandra GD" pitchFamily="34" charset="0"/>
            </a:endParaRPr>
          </a:p>
          <a:p>
            <a:pPr algn="just" eaLnBrk="1" hangingPunct="1">
              <a:lnSpc>
                <a:spcPct val="90000"/>
              </a:lnSpc>
            </a:pPr>
            <a:r>
              <a:rPr lang="es-ES" sz="2800" dirty="0" smtClean="0">
                <a:latin typeface="Maiandra GD" pitchFamily="34" charset="0"/>
              </a:rPr>
              <a:t>Mao buscó la ayuda soviética y vio la intervención como esencialmente defensiva. </a:t>
            </a:r>
          </a:p>
        </p:txBody>
      </p:sp>
      <p:pic>
        <p:nvPicPr>
          <p:cNvPr id="17412" name="Picture 5" descr="Korean_war_1950-1953"/>
          <p:cNvPicPr>
            <a:picLocks noChangeAspect="1" noChangeArrowheads="1"/>
          </p:cNvPicPr>
          <p:nvPr/>
        </p:nvPicPr>
        <p:blipFill>
          <a:blip r:embed="rId2" cstate="print"/>
          <a:srcRect/>
          <a:stretch>
            <a:fillRect/>
          </a:stretch>
        </p:blipFill>
        <p:spPr bwMode="auto">
          <a:xfrm>
            <a:off x="6072198" y="1428736"/>
            <a:ext cx="2727328" cy="4798855"/>
          </a:xfrm>
          <a:prstGeom prst="rect">
            <a:avLst/>
          </a:prstGeom>
          <a:ln>
            <a:noFill/>
          </a:ln>
          <a:effectLst>
            <a:softEdge rad="112500"/>
          </a:effectLst>
        </p:spPr>
      </p:pic>
      <p:sp>
        <p:nvSpPr>
          <p:cNvPr id="10" name="9 Rectángulo"/>
          <p:cNvSpPr/>
          <p:nvPr/>
        </p:nvSpPr>
        <p:spPr>
          <a:xfrm>
            <a:off x="857224" y="357166"/>
            <a:ext cx="6462603" cy="923330"/>
          </a:xfrm>
          <a:prstGeom prst="rect">
            <a:avLst/>
          </a:prstGeom>
          <a:noFill/>
        </p:spPr>
        <p:txBody>
          <a:bodyPr wrap="none">
            <a:spAutoFit/>
          </a:bodyPr>
          <a:lstStyle/>
          <a:p>
            <a:pPr algn="ctr">
              <a:defRPr/>
            </a:pPr>
            <a:r>
              <a:rPr lang="es-E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orte" pitchFamily="66" charset="0"/>
              </a:rPr>
              <a:t>**</a:t>
            </a:r>
            <a:r>
              <a:rPr lang="es-E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Kristen ITC" pitchFamily="66" charset="0"/>
              </a:rPr>
              <a:t>I</a:t>
            </a:r>
            <a:r>
              <a:rPr lang="es-E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orte" pitchFamily="66" charset="0"/>
              </a:rPr>
              <a:t>ntervención China**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500034" y="428604"/>
            <a:ext cx="8229600" cy="4525963"/>
          </a:xfrm>
        </p:spPr>
        <p:txBody>
          <a:bodyPr>
            <a:normAutofit/>
          </a:bodyPr>
          <a:lstStyle/>
          <a:p>
            <a:pPr algn="just" eaLnBrk="1" hangingPunct="1"/>
            <a:r>
              <a:rPr lang="es-ES" sz="1800" dirty="0" smtClean="0">
                <a:latin typeface="Maiandra GD" pitchFamily="34" charset="0"/>
              </a:rPr>
              <a:t>Mao retrasó sus fuerzas mientras esperaba por la ayuda soviética, y por lo tanto el ataque planeado fue pospuesto del 13 de octubre al 19 de octubre. </a:t>
            </a:r>
          </a:p>
          <a:p>
            <a:pPr algn="just" eaLnBrk="1" hangingPunct="1">
              <a:buFontTx/>
              <a:buNone/>
            </a:pPr>
            <a:endParaRPr lang="es-ES" sz="1800" dirty="0" smtClean="0">
              <a:latin typeface="Maiandra GD" pitchFamily="34" charset="0"/>
            </a:endParaRPr>
          </a:p>
          <a:p>
            <a:pPr algn="just" eaLnBrk="1" hangingPunct="1"/>
            <a:r>
              <a:rPr lang="es-ES" sz="1800" dirty="0" smtClean="0">
                <a:latin typeface="Maiandra GD" pitchFamily="34" charset="0"/>
              </a:rPr>
              <a:t>Un asalto chino iniciado el 19 de octubre de 1950, bajo el comando del General </a:t>
            </a:r>
            <a:r>
              <a:rPr lang="es-ES" sz="1800" dirty="0" err="1" smtClean="0">
                <a:latin typeface="Maiandra GD" pitchFamily="34" charset="0"/>
              </a:rPr>
              <a:t>Peng</a:t>
            </a:r>
            <a:r>
              <a:rPr lang="es-ES" sz="1800" dirty="0" smtClean="0">
                <a:latin typeface="Maiandra GD" pitchFamily="34" charset="0"/>
              </a:rPr>
              <a:t> </a:t>
            </a:r>
            <a:r>
              <a:rPr lang="es-ES" sz="1800" dirty="0" err="1" smtClean="0">
                <a:latin typeface="Maiandra GD" pitchFamily="34" charset="0"/>
              </a:rPr>
              <a:t>Dehuai</a:t>
            </a:r>
            <a:r>
              <a:rPr lang="es-ES" sz="1800" dirty="0" smtClean="0">
                <a:latin typeface="Maiandra GD" pitchFamily="34" charset="0"/>
              </a:rPr>
              <a:t>, con 380.000 Tropas de Voluntarios del Ejército Popular de Liberación repelió las tropas de la ONU y las llevó hasta el paralelo 38, la frontera del </a:t>
            </a:r>
            <a:r>
              <a:rPr lang="es-ES" sz="1800" dirty="0" err="1" smtClean="0">
                <a:latin typeface="Maiandra GD" pitchFamily="34" charset="0"/>
              </a:rPr>
              <a:t>preconflicto</a:t>
            </a:r>
            <a:r>
              <a:rPr lang="es-ES" sz="1800" dirty="0" smtClean="0">
                <a:latin typeface="Maiandra GD" pitchFamily="34" charset="0"/>
              </a:rPr>
              <a:t>.</a:t>
            </a:r>
          </a:p>
          <a:p>
            <a:pPr algn="just" eaLnBrk="1" hangingPunct="1">
              <a:buFontTx/>
              <a:buNone/>
            </a:pPr>
            <a:endParaRPr lang="es-ES" sz="1800" dirty="0" smtClean="0">
              <a:latin typeface="Maiandra GD" pitchFamily="34" charset="0"/>
            </a:endParaRPr>
          </a:p>
          <a:p>
            <a:pPr algn="just" eaLnBrk="1" hangingPunct="1"/>
            <a:r>
              <a:rPr lang="es-ES" sz="1800" dirty="0" smtClean="0">
                <a:latin typeface="Maiandra GD" pitchFamily="34" charset="0"/>
              </a:rPr>
              <a:t>La retirada de la Corporación X de los Estados Unidos fue la más larga retirada de una unidad estadounidense en la historia.  </a:t>
            </a:r>
          </a:p>
        </p:txBody>
      </p:sp>
      <p:pic>
        <p:nvPicPr>
          <p:cNvPr id="18436" name="Picture 2" descr="japonbatllamukfenposicixr7.jpg"/>
          <p:cNvPicPr>
            <a:picLocks noChangeAspect="1" noChangeArrowheads="1"/>
          </p:cNvPicPr>
          <p:nvPr/>
        </p:nvPicPr>
        <p:blipFill>
          <a:blip r:embed="rId2" cstate="print"/>
          <a:srcRect/>
          <a:stretch>
            <a:fillRect/>
          </a:stretch>
        </p:blipFill>
        <p:spPr bwMode="auto">
          <a:xfrm>
            <a:off x="1571604" y="3714752"/>
            <a:ext cx="5830894" cy="257174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611188" y="1196975"/>
            <a:ext cx="3838575" cy="1439863"/>
          </a:xfrm>
        </p:spPr>
        <p:txBody>
          <a:bodyPr/>
          <a:lstStyle/>
          <a:p>
            <a:pPr algn="just" eaLnBrk="1" hangingPunct="1"/>
            <a:r>
              <a:rPr lang="es-ES" sz="1800" smtClean="0">
                <a:latin typeface="Maiandra GD" pitchFamily="34" charset="0"/>
              </a:rPr>
              <a:t>El 4 de enero de 1951, las fuerzas comunistas de China y Corea del Norte capturaron Seúl.</a:t>
            </a:r>
          </a:p>
        </p:txBody>
      </p:sp>
      <p:sp>
        <p:nvSpPr>
          <p:cNvPr id="19459" name="Text Box 4"/>
          <p:cNvSpPr txBox="1">
            <a:spLocks noChangeArrowheads="1"/>
          </p:cNvSpPr>
          <p:nvPr/>
        </p:nvSpPr>
        <p:spPr bwMode="auto">
          <a:xfrm>
            <a:off x="3059113" y="4076700"/>
            <a:ext cx="4895850" cy="1925638"/>
          </a:xfrm>
          <a:prstGeom prst="rect">
            <a:avLst/>
          </a:prstGeom>
          <a:noFill/>
          <a:ln w="9525">
            <a:noFill/>
            <a:miter lim="800000"/>
            <a:headEnd/>
            <a:tailEnd/>
          </a:ln>
        </p:spPr>
        <p:txBody>
          <a:bodyPr>
            <a:spAutoFit/>
          </a:bodyPr>
          <a:lstStyle/>
          <a:p>
            <a:pPr algn="just">
              <a:spcBef>
                <a:spcPct val="50000"/>
              </a:spcBef>
              <a:buFontTx/>
              <a:buChar char="•"/>
            </a:pPr>
            <a:r>
              <a:rPr lang="es-ES" sz="1600">
                <a:latin typeface="Maiandra GD" pitchFamily="34" charset="0"/>
              </a:rPr>
              <a:t>La Batalla de la Reserva de Chosin en el invierno fue una terrible derrota para las tropas de las Naciones Unidas, compuestas principalmente por Marines de Estados Unidos.</a:t>
            </a:r>
          </a:p>
          <a:p>
            <a:pPr algn="just">
              <a:spcBef>
                <a:spcPct val="50000"/>
              </a:spcBef>
              <a:buFontTx/>
              <a:buChar char="•"/>
            </a:pPr>
            <a:r>
              <a:rPr lang="es-ES" sz="1600">
                <a:latin typeface="Maiandra GD" pitchFamily="34" charset="0"/>
              </a:rPr>
              <a:t> La situación fue tal que MacArthur mencionó que armas atómicas podían ser usadas, lo cual llegó a alarmar a los aliados de Estados Unidos.</a:t>
            </a:r>
          </a:p>
        </p:txBody>
      </p:sp>
      <p:pic>
        <p:nvPicPr>
          <p:cNvPr id="19461" name="Picture 11" descr="corea05"/>
          <p:cNvPicPr>
            <a:picLocks noChangeAspect="1" noChangeArrowheads="1"/>
          </p:cNvPicPr>
          <p:nvPr/>
        </p:nvPicPr>
        <p:blipFill>
          <a:blip r:embed="rId2" cstate="print"/>
          <a:srcRect/>
          <a:stretch>
            <a:fillRect/>
          </a:stretch>
        </p:blipFill>
        <p:spPr bwMode="auto">
          <a:xfrm>
            <a:off x="395288" y="2636838"/>
            <a:ext cx="2306637" cy="36718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462" name="Picture 13" descr="Marines-Fallujah.jpg image by davepunker"/>
          <p:cNvPicPr>
            <a:picLocks noChangeAspect="1" noChangeArrowheads="1"/>
          </p:cNvPicPr>
          <p:nvPr/>
        </p:nvPicPr>
        <p:blipFill>
          <a:blip r:embed="rId3" cstate="print"/>
          <a:srcRect/>
          <a:stretch>
            <a:fillRect/>
          </a:stretch>
        </p:blipFill>
        <p:spPr bwMode="auto">
          <a:xfrm>
            <a:off x="4643438" y="1196975"/>
            <a:ext cx="3124200" cy="26479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portalplanetasedna.com.ar/corea00.jpg"/>
          <p:cNvPicPr>
            <a:picLocks noChangeAspect="1" noChangeArrowheads="1"/>
          </p:cNvPicPr>
          <p:nvPr/>
        </p:nvPicPr>
        <p:blipFill>
          <a:blip r:embed="rId2" cstate="print"/>
          <a:srcRect/>
          <a:stretch>
            <a:fillRect/>
          </a:stretch>
        </p:blipFill>
        <p:spPr bwMode="auto">
          <a:xfrm>
            <a:off x="285720" y="1000108"/>
            <a:ext cx="4143404" cy="5524539"/>
          </a:xfrm>
          <a:prstGeom prst="rect">
            <a:avLst/>
          </a:prstGeom>
          <a:noFill/>
        </p:spPr>
      </p:pic>
      <p:pic>
        <p:nvPicPr>
          <p:cNvPr id="21508" name="Picture 4" descr="http://farm4.static.flickr.com/3112/2919570539_f94ddfc216.jpg"/>
          <p:cNvPicPr>
            <a:picLocks noChangeAspect="1" noChangeArrowheads="1"/>
          </p:cNvPicPr>
          <p:nvPr/>
        </p:nvPicPr>
        <p:blipFill>
          <a:blip r:embed="rId3" cstate="print"/>
          <a:srcRect/>
          <a:stretch>
            <a:fillRect/>
          </a:stretch>
        </p:blipFill>
        <p:spPr bwMode="auto">
          <a:xfrm>
            <a:off x="4714876" y="1785926"/>
            <a:ext cx="3786182" cy="3714776"/>
          </a:xfrm>
          <a:prstGeom prst="rect">
            <a:avLst/>
          </a:prstGeom>
          <a:noFill/>
        </p:spPr>
      </p:pic>
      <p:sp>
        <p:nvSpPr>
          <p:cNvPr id="4" name="3 Marcador de número de diapositiva"/>
          <p:cNvSpPr>
            <a:spLocks noGrp="1"/>
          </p:cNvSpPr>
          <p:nvPr>
            <p:ph type="sldNum" sz="quarter" idx="4294967295"/>
          </p:nvPr>
        </p:nvSpPr>
        <p:spPr>
          <a:xfrm>
            <a:off x="8129016" y="5734050"/>
            <a:ext cx="609600" cy="521208"/>
          </a:xfrm>
          <a:prstGeom prst="rect">
            <a:avLst/>
          </a:prstGeom>
        </p:spPr>
        <p:txBody>
          <a:bodyPr/>
          <a:lstStyle/>
          <a:p>
            <a:fld id="{1861CB38-E2CE-4D9F-BE1C-B97255D4B043}" type="slidenum">
              <a:rPr lang="es-ES" smtClean="0"/>
              <a:pPr/>
              <a:t>26</a:t>
            </a:fld>
            <a:endParaRPr lang="es-ES"/>
          </a:p>
        </p:txBody>
      </p:sp>
    </p:spTree>
  </p:cSld>
  <p:clrMapOvr>
    <a:masterClrMapping/>
  </p:clrMapOvr>
  <p:transition>
    <p:split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4286249" y="714356"/>
            <a:ext cx="4400552" cy="1592282"/>
          </a:xfrm>
        </p:spPr>
        <p:txBody>
          <a:bodyPr>
            <a:normAutofit/>
          </a:bodyPr>
          <a:lstStyle/>
          <a:p>
            <a:pPr algn="just" eaLnBrk="1" hangingPunct="1"/>
            <a:r>
              <a:rPr lang="es-ES" sz="2400" dirty="0" smtClean="0">
                <a:latin typeface="Maiandra GD" pitchFamily="34" charset="0"/>
              </a:rPr>
              <a:t>MacArthur fue relevado de la comandancia por el Presidente Truman en 1951.</a:t>
            </a:r>
          </a:p>
        </p:txBody>
      </p:sp>
      <p:sp>
        <p:nvSpPr>
          <p:cNvPr id="20483" name="Text Box 4"/>
          <p:cNvSpPr txBox="1">
            <a:spLocks noChangeArrowheads="1"/>
          </p:cNvSpPr>
          <p:nvPr/>
        </p:nvSpPr>
        <p:spPr bwMode="auto">
          <a:xfrm>
            <a:off x="539750" y="4365625"/>
            <a:ext cx="4319588" cy="1477328"/>
          </a:xfrm>
          <a:prstGeom prst="rect">
            <a:avLst/>
          </a:prstGeom>
          <a:noFill/>
          <a:ln w="9525">
            <a:noFill/>
            <a:miter lim="800000"/>
            <a:headEnd/>
            <a:tailEnd/>
          </a:ln>
        </p:spPr>
        <p:txBody>
          <a:bodyPr>
            <a:spAutoFit/>
          </a:bodyPr>
          <a:lstStyle/>
          <a:p>
            <a:pPr algn="just">
              <a:spcBef>
                <a:spcPct val="50000"/>
              </a:spcBef>
              <a:buFontTx/>
              <a:buChar char="•"/>
            </a:pPr>
            <a:r>
              <a:rPr lang="es-ES" sz="2000" dirty="0">
                <a:latin typeface="Maiandra GD" pitchFamily="34" charset="0"/>
              </a:rPr>
              <a:t>MacArthur demandó abiertamente un ataque nuclear sobre China. </a:t>
            </a:r>
          </a:p>
          <a:p>
            <a:pPr algn="just">
              <a:spcBef>
                <a:spcPct val="50000"/>
              </a:spcBef>
              <a:buFontTx/>
              <a:buChar char="•"/>
            </a:pPr>
            <a:r>
              <a:rPr lang="es-ES" sz="2000" dirty="0">
                <a:latin typeface="Maiandra GD" pitchFamily="34" charset="0"/>
              </a:rPr>
              <a:t>MacArthur fue reemplazado por el General </a:t>
            </a:r>
            <a:r>
              <a:rPr lang="es-ES" sz="2000" dirty="0" err="1">
                <a:latin typeface="Maiandra GD" pitchFamily="34" charset="0"/>
              </a:rPr>
              <a:t>Matthew</a:t>
            </a:r>
            <a:r>
              <a:rPr lang="es-ES" sz="2000" dirty="0">
                <a:latin typeface="Maiandra GD" pitchFamily="34" charset="0"/>
              </a:rPr>
              <a:t> </a:t>
            </a:r>
            <a:r>
              <a:rPr lang="es-ES" sz="2000" dirty="0" err="1">
                <a:latin typeface="Maiandra GD" pitchFamily="34" charset="0"/>
              </a:rPr>
              <a:t>Ridgway</a:t>
            </a:r>
            <a:r>
              <a:rPr lang="es-ES" sz="2000" dirty="0">
                <a:latin typeface="Maiandra GD" pitchFamily="34" charset="0"/>
              </a:rPr>
              <a:t>.</a:t>
            </a:r>
          </a:p>
        </p:txBody>
      </p:sp>
      <p:pic>
        <p:nvPicPr>
          <p:cNvPr id="20485" name="Picture 11" descr="Painting_MacArthur_weblg"/>
          <p:cNvPicPr>
            <a:picLocks noChangeAspect="1" noChangeArrowheads="1"/>
          </p:cNvPicPr>
          <p:nvPr/>
        </p:nvPicPr>
        <p:blipFill>
          <a:blip r:embed="rId2" cstate="print"/>
          <a:srcRect/>
          <a:stretch>
            <a:fillRect/>
          </a:stretch>
        </p:blipFill>
        <p:spPr bwMode="auto">
          <a:xfrm>
            <a:off x="714348" y="285728"/>
            <a:ext cx="3071834" cy="3848443"/>
          </a:xfrm>
          <a:prstGeom prst="rect">
            <a:avLst/>
          </a:prstGeom>
          <a:noFill/>
          <a:ln w="9525">
            <a:noFill/>
            <a:miter lim="800000"/>
            <a:headEnd/>
            <a:tailEnd/>
          </a:ln>
        </p:spPr>
      </p:pic>
      <p:pic>
        <p:nvPicPr>
          <p:cNvPr id="20486" name="Picture 13" descr="korean_war_matthew_ridgway"/>
          <p:cNvPicPr>
            <a:picLocks noChangeAspect="1" noChangeArrowheads="1"/>
          </p:cNvPicPr>
          <p:nvPr/>
        </p:nvPicPr>
        <p:blipFill>
          <a:blip r:embed="rId3" cstate="print"/>
          <a:srcRect/>
          <a:stretch>
            <a:fillRect/>
          </a:stretch>
        </p:blipFill>
        <p:spPr bwMode="auto">
          <a:xfrm>
            <a:off x="5357818" y="2781299"/>
            <a:ext cx="2763832" cy="367504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357158" y="500042"/>
            <a:ext cx="4186238" cy="1108075"/>
          </a:xfrm>
        </p:spPr>
        <p:txBody>
          <a:bodyPr>
            <a:noAutofit/>
          </a:bodyPr>
          <a:lstStyle/>
          <a:p>
            <a:pPr algn="just" eaLnBrk="1" hangingPunct="1"/>
            <a:r>
              <a:rPr lang="es-ES" sz="2400" dirty="0" smtClean="0">
                <a:latin typeface="Maiandra GD" pitchFamily="34" charset="0"/>
              </a:rPr>
              <a:t>El resto de la guerra solo tuvo pequeños cambios de territorio y largas negociaciones de paz.</a:t>
            </a:r>
          </a:p>
        </p:txBody>
      </p:sp>
      <p:sp>
        <p:nvSpPr>
          <p:cNvPr id="21507" name="Text Box 4"/>
          <p:cNvSpPr txBox="1">
            <a:spLocks noChangeArrowheads="1"/>
          </p:cNvSpPr>
          <p:nvPr/>
        </p:nvSpPr>
        <p:spPr bwMode="auto">
          <a:xfrm>
            <a:off x="4214810" y="3786190"/>
            <a:ext cx="4608513" cy="1938992"/>
          </a:xfrm>
          <a:prstGeom prst="rect">
            <a:avLst/>
          </a:prstGeom>
          <a:noFill/>
          <a:ln w="9525">
            <a:noFill/>
            <a:miter lim="800000"/>
            <a:headEnd/>
            <a:tailEnd/>
          </a:ln>
        </p:spPr>
        <p:txBody>
          <a:bodyPr>
            <a:spAutoFit/>
          </a:bodyPr>
          <a:lstStyle/>
          <a:p>
            <a:pPr algn="just">
              <a:spcBef>
                <a:spcPct val="50000"/>
              </a:spcBef>
            </a:pPr>
            <a:r>
              <a:rPr lang="es-ES" sz="2000" dirty="0">
                <a:latin typeface="Maiandra GD" pitchFamily="34" charset="0"/>
              </a:rPr>
              <a:t>Un alto el fuego estableció una Zona Desmilitarizada alrededor del paralelo 38, el cual es aún hoy en día defendido por las tropas de Corea del Norte por un lado y por las tropas de Corea del Sur y de los Estados Unidos por el otro. </a:t>
            </a:r>
          </a:p>
        </p:txBody>
      </p:sp>
      <p:pic>
        <p:nvPicPr>
          <p:cNvPr id="21508" name="Picture 5" descr="260px-Panmunjeom2"/>
          <p:cNvPicPr>
            <a:picLocks noChangeAspect="1" noChangeArrowheads="1"/>
          </p:cNvPicPr>
          <p:nvPr/>
        </p:nvPicPr>
        <p:blipFill>
          <a:blip r:embed="rId2" cstate="print"/>
          <a:srcRect/>
          <a:stretch>
            <a:fillRect/>
          </a:stretch>
        </p:blipFill>
        <p:spPr bwMode="auto">
          <a:xfrm>
            <a:off x="468313" y="3267075"/>
            <a:ext cx="3527425" cy="2646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510" name="Picture 12" descr="jsa-1"/>
          <p:cNvPicPr>
            <a:picLocks noChangeAspect="1" noChangeArrowheads="1"/>
          </p:cNvPicPr>
          <p:nvPr/>
        </p:nvPicPr>
        <p:blipFill>
          <a:blip r:embed="rId3" cstate="print"/>
          <a:srcRect/>
          <a:stretch>
            <a:fillRect/>
          </a:stretch>
        </p:blipFill>
        <p:spPr bwMode="auto">
          <a:xfrm>
            <a:off x="5072066" y="285728"/>
            <a:ext cx="3465512" cy="2398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4714876" y="857232"/>
            <a:ext cx="3643338" cy="1377941"/>
          </a:xfrm>
        </p:spPr>
        <p:txBody>
          <a:bodyPr>
            <a:noAutofit/>
          </a:bodyPr>
          <a:lstStyle/>
          <a:p>
            <a:pPr algn="just" eaLnBrk="1" hangingPunct="1"/>
            <a:r>
              <a:rPr lang="es-ES" sz="2400" dirty="0" smtClean="0">
                <a:latin typeface="Maiandra GD" pitchFamily="34" charset="0"/>
              </a:rPr>
              <a:t>Ningún tratado de paz se firmó, 50 años después. </a:t>
            </a:r>
          </a:p>
          <a:p>
            <a:pPr algn="just" eaLnBrk="1" hangingPunct="1"/>
            <a:r>
              <a:rPr lang="es-ES" sz="2400" dirty="0" smtClean="0">
                <a:latin typeface="Maiandra GD" pitchFamily="34" charset="0"/>
              </a:rPr>
              <a:t>El nuevo Presidente estadounidense Dwight D. Eisenhower elegido el 29 de noviembre de 1952 prometió en su campaña viajar a Corea para ver qué se podría hacer para finalizar el conflicto.</a:t>
            </a:r>
          </a:p>
        </p:txBody>
      </p:sp>
      <p:pic>
        <p:nvPicPr>
          <p:cNvPr id="22532" name="Picture 10" descr="general_dwight_d_eisenhower"/>
          <p:cNvPicPr>
            <a:picLocks noChangeAspect="1" noChangeArrowheads="1"/>
          </p:cNvPicPr>
          <p:nvPr/>
        </p:nvPicPr>
        <p:blipFill>
          <a:blip r:embed="rId2" cstate="print"/>
          <a:srcRect/>
          <a:stretch>
            <a:fillRect/>
          </a:stretch>
        </p:blipFill>
        <p:spPr bwMode="auto">
          <a:xfrm>
            <a:off x="785786" y="1142984"/>
            <a:ext cx="3362328" cy="454678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Marcador de contenido"/>
          <p:cNvSpPr>
            <a:spLocks noGrp="1"/>
          </p:cNvSpPr>
          <p:nvPr>
            <p:ph idx="1"/>
          </p:nvPr>
        </p:nvSpPr>
        <p:spPr>
          <a:xfrm>
            <a:off x="457200" y="476251"/>
            <a:ext cx="8229600" cy="2809873"/>
          </a:xfrm>
        </p:spPr>
        <p:txBody>
          <a:bodyPr>
            <a:normAutofit/>
          </a:bodyPr>
          <a:lstStyle/>
          <a:p>
            <a:pPr algn="just" eaLnBrk="1" hangingPunct="1"/>
            <a:r>
              <a:rPr lang="es-ES" sz="2800" dirty="0" smtClean="0"/>
              <a:t>A la vez, fue parte de una guerra no oficial entre Estados Unidos y la Unión Soviética, conocida como Guerra Fría. Desde este punto de vista fue el enfrentamiento de dos bloques para obtener más influencias ideológicas en el oriente; para continuar expandiéndolas por toda Asia. </a:t>
            </a:r>
          </a:p>
        </p:txBody>
      </p:sp>
      <p:sp>
        <p:nvSpPr>
          <p:cNvPr id="13316" name="3 Marcador de número de diapositiva"/>
          <p:cNvSpPr txBox="1">
            <a:spLocks noGrp="1"/>
          </p:cNvSpPr>
          <p:nvPr/>
        </p:nvSpPr>
        <p:spPr bwMode="auto">
          <a:xfrm>
            <a:off x="8358188" y="6215063"/>
            <a:ext cx="785812" cy="642937"/>
          </a:xfrm>
          <a:prstGeom prst="rect">
            <a:avLst/>
          </a:prstGeom>
          <a:noFill/>
          <a:ln w="9525">
            <a:noFill/>
            <a:miter lim="800000"/>
            <a:headEnd/>
            <a:tailEnd/>
          </a:ln>
        </p:spPr>
        <p:txBody>
          <a:bodyPr anchor="b"/>
          <a:lstStyle/>
          <a:p>
            <a:pPr marL="228600" indent="-228600" algn="ctr"/>
            <a:endParaRPr lang="es-ES" sz="2000">
              <a:latin typeface="Century Gothic" pitchFamily="34" charset="0"/>
            </a:endParaRPr>
          </a:p>
        </p:txBody>
      </p:sp>
      <p:sp>
        <p:nvSpPr>
          <p:cNvPr id="13317" name="4 CuadroTexto"/>
          <p:cNvSpPr txBox="1">
            <a:spLocks noChangeArrowheads="1"/>
          </p:cNvSpPr>
          <p:nvPr/>
        </p:nvSpPr>
        <p:spPr bwMode="auto">
          <a:xfrm>
            <a:off x="1571625" y="1143000"/>
            <a:ext cx="4071938" cy="2554288"/>
          </a:xfrm>
          <a:prstGeom prst="rect">
            <a:avLst/>
          </a:prstGeom>
          <a:noFill/>
          <a:ln w="9525">
            <a:noFill/>
            <a:miter lim="800000"/>
            <a:headEnd/>
            <a:tailEnd/>
          </a:ln>
        </p:spPr>
        <p:txBody>
          <a:bodyPr>
            <a:spAutoFit/>
          </a:bodyPr>
          <a:lstStyle/>
          <a:p>
            <a:endParaRPr lang="es-MX" sz="3200">
              <a:latin typeface="Century Gothic" pitchFamily="34" charset="0"/>
            </a:endParaRPr>
          </a:p>
          <a:p>
            <a:endParaRPr lang="es-MX" sz="3200">
              <a:latin typeface="Century Gothic" pitchFamily="34" charset="0"/>
            </a:endParaRPr>
          </a:p>
          <a:p>
            <a:endParaRPr lang="es-MX" sz="3200">
              <a:latin typeface="Century Gothic" pitchFamily="34" charset="0"/>
            </a:endParaRPr>
          </a:p>
          <a:p>
            <a:endParaRPr lang="es-MX" sz="3200">
              <a:latin typeface="Century Gothic" pitchFamily="34" charset="0"/>
            </a:endParaRPr>
          </a:p>
          <a:p>
            <a:endParaRPr lang="es-MX" sz="3200">
              <a:latin typeface="Century Gothic" pitchFamily="34" charset="0"/>
            </a:endParaRPr>
          </a:p>
        </p:txBody>
      </p:sp>
      <p:pic>
        <p:nvPicPr>
          <p:cNvPr id="13318" name="Picture 2" descr="http://img401.imageshack.us/img401/2559/8throyalscotshalted2710cb0.jpg"/>
          <p:cNvPicPr>
            <a:picLocks noChangeAspect="1" noChangeArrowheads="1"/>
          </p:cNvPicPr>
          <p:nvPr/>
        </p:nvPicPr>
        <p:blipFill>
          <a:blip r:embed="rId2" cstate="print"/>
          <a:srcRect/>
          <a:stretch>
            <a:fillRect/>
          </a:stretch>
        </p:blipFill>
        <p:spPr bwMode="auto">
          <a:xfrm>
            <a:off x="1042988" y="3714752"/>
            <a:ext cx="6886598" cy="2830511"/>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p:txBody>
          <a:bodyPr/>
          <a:lstStyle/>
          <a:p>
            <a:pPr>
              <a:defRPr/>
            </a:pPr>
            <a:fld id="{394BC364-6767-4F2A-9355-A4D7E8930747}" type="slidenum">
              <a:rPr lang="es-MX"/>
              <a:pPr>
                <a:defRPr/>
              </a:pPr>
              <a:t>30</a:t>
            </a:fld>
            <a:endParaRPr lang="es-MX"/>
          </a:p>
        </p:txBody>
      </p:sp>
      <p:sp>
        <p:nvSpPr>
          <p:cNvPr id="31746" name="Rectangle 3"/>
          <p:cNvSpPr>
            <a:spLocks noGrp="1"/>
          </p:cNvSpPr>
          <p:nvPr>
            <p:ph type="body" idx="4294967295"/>
          </p:nvPr>
        </p:nvSpPr>
        <p:spPr>
          <a:xfrm>
            <a:off x="468313" y="260350"/>
            <a:ext cx="8291512" cy="3417888"/>
          </a:xfrm>
        </p:spPr>
        <p:txBody>
          <a:bodyPr/>
          <a:lstStyle/>
          <a:p>
            <a:pPr eaLnBrk="1" hangingPunct="1"/>
            <a:r>
              <a:rPr lang="es-ES" smtClean="0"/>
              <a:t>El "empate militar" llevó a la apertura de negociaciones que concluirían en julio de 1953, poco después de la muerte de Stalin, con la firma del Armisticio en Panmunjong. En él se acordó una nueva línea de demarcación que serpentea en torno al paralelo 38º. </a:t>
            </a:r>
          </a:p>
        </p:txBody>
      </p:sp>
      <p:pic>
        <p:nvPicPr>
          <p:cNvPr id="31747" name="Picture 4"/>
          <p:cNvPicPr>
            <a:picLocks noChangeAspect="1" noChangeArrowheads="1"/>
          </p:cNvPicPr>
          <p:nvPr/>
        </p:nvPicPr>
        <p:blipFill>
          <a:blip r:embed="rId2" cstate="print"/>
          <a:srcRect/>
          <a:stretch>
            <a:fillRect/>
          </a:stretch>
        </p:blipFill>
        <p:spPr bwMode="auto">
          <a:xfrm>
            <a:off x="2124075" y="3716338"/>
            <a:ext cx="4762500" cy="28797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 calcmode="lin" valueType="num">
                                      <p:cBhvr additive="base">
                                        <p:cTn id="7" dur="500" fill="hold"/>
                                        <p:tgtEl>
                                          <p:spTgt spid="317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1747"/>
                                        </p:tgtEl>
                                        <p:attrNameLst>
                                          <p:attrName>style.visibility</p:attrName>
                                        </p:attrNameLst>
                                      </p:cBhvr>
                                      <p:to>
                                        <p:strVal val="visible"/>
                                      </p:to>
                                    </p:set>
                                    <p:animEffect transition="in" filter="blinds(horizontal)">
                                      <p:cBhvr>
                                        <p:cTn id="13"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Marcador de contenido"/>
          <p:cNvSpPr>
            <a:spLocks/>
          </p:cNvSpPr>
          <p:nvPr/>
        </p:nvSpPr>
        <p:spPr bwMode="auto">
          <a:xfrm>
            <a:off x="525463" y="1646238"/>
            <a:ext cx="4038600" cy="1135062"/>
          </a:xfrm>
          <a:prstGeom prst="rect">
            <a:avLst/>
          </a:prstGeom>
          <a:noFill/>
          <a:ln w="9525">
            <a:noFill/>
            <a:miter lim="800000"/>
            <a:headEnd/>
            <a:tailEnd/>
          </a:ln>
        </p:spPr>
        <p:txBody>
          <a:bodyPr/>
          <a:lstStyle/>
          <a:p>
            <a:pPr marL="342900" indent="-342900" algn="just">
              <a:spcBef>
                <a:spcPct val="20000"/>
              </a:spcBef>
            </a:pPr>
            <a:r>
              <a:rPr lang="es-MX" b="1" dirty="0">
                <a:latin typeface="Maiandra GD" pitchFamily="34" charset="0"/>
              </a:rPr>
              <a:t>El 27 de julio de 1953 se </a:t>
            </a:r>
            <a:r>
              <a:rPr lang="es-MX" b="1" dirty="0" smtClean="0">
                <a:latin typeface="Maiandra GD" pitchFamily="34" charset="0"/>
              </a:rPr>
              <a:t>firmó </a:t>
            </a:r>
            <a:r>
              <a:rPr lang="es-MX" b="1" dirty="0">
                <a:latin typeface="Maiandra GD" pitchFamily="34" charset="0"/>
              </a:rPr>
              <a:t>el armisticio en la llamada Pagoda de la Paz. </a:t>
            </a:r>
          </a:p>
        </p:txBody>
      </p:sp>
      <p:sp>
        <p:nvSpPr>
          <p:cNvPr id="23555" name="3 Marcador de contenido"/>
          <p:cNvSpPr>
            <a:spLocks/>
          </p:cNvSpPr>
          <p:nvPr/>
        </p:nvSpPr>
        <p:spPr bwMode="auto">
          <a:xfrm>
            <a:off x="4716463" y="5589588"/>
            <a:ext cx="4038600" cy="757237"/>
          </a:xfrm>
          <a:prstGeom prst="rect">
            <a:avLst/>
          </a:prstGeom>
          <a:noFill/>
          <a:ln w="9525">
            <a:noFill/>
            <a:miter lim="800000"/>
            <a:headEnd/>
            <a:tailEnd/>
          </a:ln>
        </p:spPr>
        <p:txBody>
          <a:bodyPr/>
          <a:lstStyle/>
          <a:p>
            <a:pPr marL="342900" indent="-342900" algn="just">
              <a:spcBef>
                <a:spcPct val="20000"/>
              </a:spcBef>
            </a:pPr>
            <a:r>
              <a:rPr lang="es-MX">
                <a:latin typeface="Maiandra GD" pitchFamily="34" charset="0"/>
              </a:rPr>
              <a:t> </a:t>
            </a:r>
            <a:r>
              <a:rPr lang="es-MX" b="1">
                <a:latin typeface="Maiandra GD" pitchFamily="34" charset="0"/>
              </a:rPr>
              <a:t>Quedando la misma situación territorial que existía antes de la guerra. </a:t>
            </a:r>
          </a:p>
          <a:p>
            <a:pPr marL="342900" indent="-342900" algn="just">
              <a:spcBef>
                <a:spcPct val="20000"/>
              </a:spcBef>
            </a:pPr>
            <a:endParaRPr lang="es-MX">
              <a:latin typeface="Maiandra GD" pitchFamily="34" charset="0"/>
            </a:endParaRPr>
          </a:p>
        </p:txBody>
      </p:sp>
      <p:pic>
        <p:nvPicPr>
          <p:cNvPr id="23556" name="Picture 2" descr="http://farm2.static.flickr.com/1138/1359690065_d8790f8337.jpg"/>
          <p:cNvPicPr>
            <a:picLocks noChangeAspect="1" noChangeArrowheads="1"/>
          </p:cNvPicPr>
          <p:nvPr/>
        </p:nvPicPr>
        <p:blipFill>
          <a:blip r:embed="rId2" cstate="print"/>
          <a:srcRect/>
          <a:stretch>
            <a:fillRect/>
          </a:stretch>
        </p:blipFill>
        <p:spPr bwMode="auto">
          <a:xfrm>
            <a:off x="2714612" y="2420938"/>
            <a:ext cx="4133863" cy="2976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6 Rectángulo"/>
          <p:cNvSpPr/>
          <p:nvPr/>
        </p:nvSpPr>
        <p:spPr>
          <a:xfrm>
            <a:off x="642910" y="285728"/>
            <a:ext cx="7744429" cy="923330"/>
          </a:xfrm>
          <a:prstGeom prst="rect">
            <a:avLst/>
          </a:prstGeom>
          <a:noFill/>
        </p:spPr>
        <p:txBody>
          <a:bodyPr wrap="none">
            <a:spAutoFit/>
          </a:bodyPr>
          <a:lstStyle/>
          <a:p>
            <a:pPr algn="ctr">
              <a:defRPr/>
            </a:pPr>
            <a:r>
              <a:rPr lang="es-E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orte" pitchFamily="66" charset="0"/>
              </a:rPr>
              <a:t>**</a:t>
            </a:r>
            <a:r>
              <a:rPr lang="es-E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Kristen ITC" pitchFamily="66" charset="0"/>
              </a:rPr>
              <a:t>Tratado de amistad</a:t>
            </a:r>
            <a:r>
              <a:rPr lang="es-E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orte" pitchFamily="66" charset="0"/>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2 Marcador de contenido"/>
          <p:cNvSpPr>
            <a:spLocks/>
          </p:cNvSpPr>
          <p:nvPr/>
        </p:nvSpPr>
        <p:spPr bwMode="auto">
          <a:xfrm>
            <a:off x="500034" y="1500174"/>
            <a:ext cx="4038600" cy="1042987"/>
          </a:xfrm>
          <a:prstGeom prst="rect">
            <a:avLst/>
          </a:prstGeom>
          <a:noFill/>
          <a:ln w="9525">
            <a:noFill/>
            <a:miter lim="800000"/>
            <a:headEnd/>
            <a:tailEnd/>
          </a:ln>
        </p:spPr>
        <p:txBody>
          <a:bodyPr/>
          <a:lstStyle/>
          <a:p>
            <a:pPr marL="342900" indent="-342900" algn="just">
              <a:spcBef>
                <a:spcPct val="20000"/>
              </a:spcBef>
              <a:buFontTx/>
              <a:buChar char="•"/>
            </a:pPr>
            <a:r>
              <a:rPr lang="es-MX" sz="2400" dirty="0">
                <a:latin typeface="Malgun Gothic" pitchFamily="34" charset="-127"/>
              </a:rPr>
              <a:t>El fin de la guerra de corea no trajo mejoría entre las relaciones en los bloques.</a:t>
            </a:r>
          </a:p>
        </p:txBody>
      </p:sp>
      <p:sp>
        <p:nvSpPr>
          <p:cNvPr id="24579" name="3 Marcador de contenido"/>
          <p:cNvSpPr>
            <a:spLocks/>
          </p:cNvSpPr>
          <p:nvPr/>
        </p:nvSpPr>
        <p:spPr bwMode="auto">
          <a:xfrm>
            <a:off x="4140200" y="4868863"/>
            <a:ext cx="4360890" cy="1471612"/>
          </a:xfrm>
          <a:prstGeom prst="rect">
            <a:avLst/>
          </a:prstGeom>
          <a:noFill/>
          <a:ln w="9525">
            <a:noFill/>
            <a:miter lim="800000"/>
            <a:headEnd/>
            <a:tailEnd/>
          </a:ln>
        </p:spPr>
        <p:txBody>
          <a:bodyPr/>
          <a:lstStyle/>
          <a:p>
            <a:pPr marL="342900" indent="-342900" algn="just">
              <a:spcBef>
                <a:spcPct val="20000"/>
              </a:spcBef>
              <a:buFontTx/>
              <a:buChar char="•"/>
            </a:pPr>
            <a:r>
              <a:rPr lang="es-MX" sz="2000">
                <a:latin typeface="Maiandra GD" pitchFamily="34" charset="0"/>
              </a:rPr>
              <a:t>Incluso el armisticio se había retrasado debido en gran parte a que ninguno de ellos estaba dispuesto a ceder.</a:t>
            </a:r>
          </a:p>
        </p:txBody>
      </p:sp>
      <p:pic>
        <p:nvPicPr>
          <p:cNvPr id="24580" name="Picture 2" descr="http://bp1.blogger.com/_f1jjhIXi1EQ/Rwos6wBe-6I/AAAAAAAAAdk/uYHpdECekbo/s400/coreas.jpg"/>
          <p:cNvPicPr>
            <a:picLocks noChangeAspect="1" noChangeArrowheads="1"/>
          </p:cNvPicPr>
          <p:nvPr/>
        </p:nvPicPr>
        <p:blipFill>
          <a:blip r:embed="rId2" cstate="print"/>
          <a:srcRect/>
          <a:stretch>
            <a:fillRect/>
          </a:stretch>
        </p:blipFill>
        <p:spPr bwMode="auto">
          <a:xfrm>
            <a:off x="684213" y="3071810"/>
            <a:ext cx="3505436" cy="2647953"/>
          </a:xfrm>
          <a:prstGeom prst="rect">
            <a:avLst/>
          </a:prstGeom>
          <a:ln>
            <a:noFill/>
          </a:ln>
          <a:effectLst>
            <a:outerShdw blurRad="292100" dist="139700" dir="2700000" algn="tl" rotWithShape="0">
              <a:srgbClr val="333333">
                <a:alpha val="65000"/>
              </a:srgbClr>
            </a:outerShdw>
          </a:effectLst>
        </p:spPr>
      </p:pic>
      <p:pic>
        <p:nvPicPr>
          <p:cNvPr id="24581" name="Picture 4" descr="http://www.icarito.cl/showjpg/0,,1_153874570_165,00.jpg"/>
          <p:cNvPicPr>
            <a:picLocks noChangeAspect="1" noChangeArrowheads="1"/>
          </p:cNvPicPr>
          <p:nvPr/>
        </p:nvPicPr>
        <p:blipFill>
          <a:blip r:embed="rId3" cstate="print"/>
          <a:srcRect/>
          <a:stretch>
            <a:fillRect/>
          </a:stretch>
        </p:blipFill>
        <p:spPr bwMode="auto">
          <a:xfrm>
            <a:off x="5148263" y="1773238"/>
            <a:ext cx="3240087" cy="20812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8 Rectángulo"/>
          <p:cNvSpPr/>
          <p:nvPr/>
        </p:nvSpPr>
        <p:spPr>
          <a:xfrm>
            <a:off x="1500166" y="285728"/>
            <a:ext cx="6535764" cy="923330"/>
          </a:xfrm>
          <a:prstGeom prst="rect">
            <a:avLst/>
          </a:prstGeom>
          <a:noFill/>
        </p:spPr>
        <p:txBody>
          <a:bodyPr wrap="none">
            <a:spAutoFit/>
          </a:bodyPr>
          <a:lstStyle/>
          <a:p>
            <a:pPr algn="ctr">
              <a:defRPr/>
            </a:pPr>
            <a:r>
              <a:rPr lang="es-E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orte" pitchFamily="66" charset="0"/>
              </a:rPr>
              <a:t>**</a:t>
            </a:r>
            <a:r>
              <a:rPr lang="es-E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Kristen ITC" pitchFamily="66" charset="0"/>
              </a:rPr>
              <a:t>Fin de la Guerra</a:t>
            </a:r>
            <a:r>
              <a:rPr lang="es-E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orte" pitchFamily="66" charset="0"/>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ecodiario.eleconomista.es/imag/_v2/ecodiario/global/225x250/corea_banderas.jpg"/>
          <p:cNvPicPr>
            <a:picLocks noChangeAspect="1" noChangeArrowheads="1"/>
          </p:cNvPicPr>
          <p:nvPr/>
        </p:nvPicPr>
        <p:blipFill>
          <a:blip r:embed="rId2" cstate="print"/>
          <a:srcRect/>
          <a:stretch>
            <a:fillRect/>
          </a:stretch>
        </p:blipFill>
        <p:spPr bwMode="auto">
          <a:xfrm>
            <a:off x="5500694" y="214290"/>
            <a:ext cx="3343298" cy="5857916"/>
          </a:xfrm>
          <a:prstGeom prst="rect">
            <a:avLst/>
          </a:prstGeom>
          <a:noFill/>
        </p:spPr>
      </p:pic>
      <p:pic>
        <p:nvPicPr>
          <p:cNvPr id="6" name="Picture 8" descr="http://www.esmas.com/galeria/fotos/2008/2/20082612721204049222.jpg"/>
          <p:cNvPicPr>
            <a:picLocks noChangeAspect="1" noChangeArrowheads="1"/>
          </p:cNvPicPr>
          <p:nvPr/>
        </p:nvPicPr>
        <p:blipFill>
          <a:blip r:embed="rId3" cstate="print"/>
          <a:srcRect t="15076" b="15200"/>
          <a:stretch>
            <a:fillRect/>
          </a:stretch>
        </p:blipFill>
        <p:spPr bwMode="auto">
          <a:xfrm>
            <a:off x="500034" y="500042"/>
            <a:ext cx="4143404" cy="2857520"/>
          </a:xfrm>
          <a:prstGeom prst="rect">
            <a:avLst/>
          </a:prstGeom>
          <a:noFill/>
        </p:spPr>
      </p:pic>
      <p:pic>
        <p:nvPicPr>
          <p:cNvPr id="7" name="Picture 6" descr="http://chirag.blogia.com/upload/20060612093910-monumento-a-la-guerra-de-corea.jpg"/>
          <p:cNvPicPr>
            <a:picLocks noChangeAspect="1" noChangeArrowheads="1"/>
          </p:cNvPicPr>
          <p:nvPr/>
        </p:nvPicPr>
        <p:blipFill>
          <a:blip r:embed="rId4" cstate="print"/>
          <a:srcRect/>
          <a:stretch>
            <a:fillRect/>
          </a:stretch>
        </p:blipFill>
        <p:spPr bwMode="auto">
          <a:xfrm>
            <a:off x="571472" y="3714752"/>
            <a:ext cx="4143404" cy="2714644"/>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6350" y="5556"/>
            <a:ext cx="8229600" cy="1399033"/>
          </a:xfrm>
        </p:spPr>
        <p:txBody>
          <a:bodyPr/>
          <a:lstStyle/>
          <a:p>
            <a:pPr marL="484632" indent="0" eaLnBrk="1" fontAlgn="auto" hangingPunct="1">
              <a:spcAft>
                <a:spcPts val="0"/>
              </a:spcAft>
              <a:defRPr/>
            </a:pPr>
            <a:r>
              <a:rPr lang="es-MX" dirty="0" smtClean="0">
                <a:solidFill>
                  <a:schemeClr val="accent1">
                    <a:tint val="83000"/>
                    <a:satMod val="150000"/>
                  </a:schemeClr>
                </a:solidFill>
              </a:rPr>
              <a:t>Final de la guerra</a:t>
            </a:r>
            <a:endParaRPr lang="es-MX" dirty="0">
              <a:solidFill>
                <a:schemeClr val="accent1">
                  <a:tint val="83000"/>
                  <a:satMod val="150000"/>
                </a:schemeClr>
              </a:solidFill>
            </a:endParaRPr>
          </a:p>
        </p:txBody>
      </p:sp>
      <p:sp>
        <p:nvSpPr>
          <p:cNvPr id="3" name="2 Marcador de contenido"/>
          <p:cNvSpPr>
            <a:spLocks noGrp="1"/>
          </p:cNvSpPr>
          <p:nvPr>
            <p:ph idx="4294967295"/>
          </p:nvPr>
        </p:nvSpPr>
        <p:spPr>
          <a:xfrm>
            <a:off x="285720" y="1428736"/>
            <a:ext cx="5111750" cy="4286280"/>
          </a:xfrm>
        </p:spPr>
        <p:txBody>
          <a:bodyPr>
            <a:normAutofit/>
          </a:bodyPr>
          <a:lstStyle/>
          <a:p>
            <a:pPr>
              <a:lnSpc>
                <a:spcPct val="80000"/>
              </a:lnSpc>
            </a:pPr>
            <a:r>
              <a:rPr lang="es-MX" sz="2800" dirty="0" smtClean="0"/>
              <a:t>Monumento a la guerra de corea llamado la torre de las diez bombas humanas, se erigió en memoria de los hombres del XI regimiento que perdieron la vida.</a:t>
            </a:r>
          </a:p>
          <a:p>
            <a:pPr>
              <a:lnSpc>
                <a:spcPct val="80000"/>
              </a:lnSpc>
              <a:buFont typeface="Wingdings 2" pitchFamily="18" charset="2"/>
              <a:buNone/>
            </a:pPr>
            <a:endParaRPr lang="es-MX" sz="2800" dirty="0" smtClean="0"/>
          </a:p>
          <a:p>
            <a:pPr>
              <a:lnSpc>
                <a:spcPct val="80000"/>
              </a:lnSpc>
            </a:pPr>
            <a:r>
              <a:rPr lang="es-MX" sz="2800" dirty="0" smtClean="0"/>
              <a:t>Fue edificado en 1980 se firmó el acuerdo de tregua  en </a:t>
            </a:r>
            <a:r>
              <a:rPr lang="es-MX" sz="2800" dirty="0" err="1"/>
              <a:t>P</a:t>
            </a:r>
            <a:r>
              <a:rPr lang="es-MX" sz="2800" dirty="0" err="1" smtClean="0"/>
              <a:t>anmunjom</a:t>
            </a:r>
            <a:r>
              <a:rPr lang="es-MX" sz="2800" dirty="0" smtClean="0"/>
              <a:t>.</a:t>
            </a:r>
          </a:p>
        </p:txBody>
      </p:sp>
      <p:pic>
        <p:nvPicPr>
          <p:cNvPr id="39940" name="Picture 4"/>
          <p:cNvPicPr>
            <a:picLocks noChangeAspect="1" noChangeArrowheads="1"/>
          </p:cNvPicPr>
          <p:nvPr/>
        </p:nvPicPr>
        <p:blipFill>
          <a:blip r:embed="rId2" cstate="print"/>
          <a:srcRect/>
          <a:stretch>
            <a:fillRect/>
          </a:stretch>
        </p:blipFill>
        <p:spPr bwMode="auto">
          <a:xfrm>
            <a:off x="5508625" y="1341438"/>
            <a:ext cx="3311525" cy="5075237"/>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2 Marcador de contenido"/>
          <p:cNvSpPr>
            <a:spLocks noGrp="1"/>
          </p:cNvSpPr>
          <p:nvPr>
            <p:ph idx="4294967295"/>
          </p:nvPr>
        </p:nvSpPr>
        <p:spPr>
          <a:xfrm>
            <a:off x="214313" y="142875"/>
            <a:ext cx="8472487" cy="6311900"/>
          </a:xfrm>
        </p:spPr>
        <p:txBody>
          <a:bodyPr/>
          <a:lstStyle/>
          <a:p>
            <a:r>
              <a:rPr lang="es-MX" smtClean="0"/>
              <a:t>La guerra de corea finalizo después de mas de tres años de conflicto y de aproximadamente cuatro millones de bajas. El daño económico y social de la guerra de corea fue incalculable.</a:t>
            </a:r>
          </a:p>
        </p:txBody>
      </p:sp>
      <p:pic>
        <p:nvPicPr>
          <p:cNvPr id="40963" name="Picture 3"/>
          <p:cNvPicPr>
            <a:picLocks noChangeAspect="1" noChangeArrowheads="1"/>
          </p:cNvPicPr>
          <p:nvPr/>
        </p:nvPicPr>
        <p:blipFill>
          <a:blip r:embed="rId2" cstate="print"/>
          <a:srcRect/>
          <a:stretch>
            <a:fillRect/>
          </a:stretch>
        </p:blipFill>
        <p:spPr bwMode="auto">
          <a:xfrm>
            <a:off x="1042988" y="2781300"/>
            <a:ext cx="6769100" cy="3671888"/>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2 Marcador de contenido"/>
          <p:cNvSpPr txBox="1">
            <a:spLocks/>
          </p:cNvSpPr>
          <p:nvPr/>
        </p:nvSpPr>
        <p:spPr bwMode="auto">
          <a:xfrm>
            <a:off x="500034" y="1357298"/>
            <a:ext cx="8229600" cy="1928825"/>
          </a:xfrm>
          <a:prstGeom prst="rect">
            <a:avLst/>
          </a:prstGeom>
          <a:noFill/>
          <a:ln w="9525">
            <a:noFill/>
            <a:miter lim="800000"/>
            <a:headEnd/>
            <a:tailEnd/>
          </a:ln>
        </p:spPr>
        <p:txBody>
          <a:bodyPr/>
          <a:lstStyle/>
          <a:p>
            <a:pPr algn="just">
              <a:spcBef>
                <a:spcPct val="20000"/>
              </a:spcBef>
              <a:buFont typeface="Arial" charset="0"/>
              <a:buNone/>
            </a:pPr>
            <a:r>
              <a:rPr lang="es-PE" dirty="0">
                <a:latin typeface="Century Gothic" pitchFamily="34" charset="0"/>
              </a:rPr>
              <a:t>La pintura del artista Pablo Picasso, Masacre en Corea (1951) describió la violencia contra los civiles durante la Guerra de Corea. Los asesinatos de civiles cometidos por las fuerzas estadounidenses en </a:t>
            </a:r>
            <a:r>
              <a:rPr lang="es-PE" dirty="0" err="1">
                <a:latin typeface="Century Gothic" pitchFamily="34" charset="0"/>
              </a:rPr>
              <a:t>Shinchun</a:t>
            </a:r>
            <a:r>
              <a:rPr lang="es-PE" dirty="0">
                <a:latin typeface="Century Gothic" pitchFamily="34" charset="0"/>
              </a:rPr>
              <a:t>, provincia de Hwanghae, fue el motivo de la pintura. En Corea del Sur, la pintura fue considerada antiestadounidense, lo que la convirtió durante largo tiempo en un tabú en el Sur, prohibida su exhibición pública hasta 1990. </a:t>
            </a:r>
            <a:br>
              <a:rPr lang="es-PE" dirty="0">
                <a:latin typeface="Century Gothic" pitchFamily="34" charset="0"/>
              </a:rPr>
            </a:br>
            <a:endParaRPr lang="es-PE" dirty="0">
              <a:latin typeface="Century Gothic" pitchFamily="34" charset="0"/>
            </a:endParaRPr>
          </a:p>
        </p:txBody>
      </p:sp>
      <p:pic>
        <p:nvPicPr>
          <p:cNvPr id="25603" name="Picture 2" descr="http://www.historiasiglo20.org/IMAG/images/00-1948-1955.jpg"/>
          <p:cNvPicPr>
            <a:picLocks noChangeAspect="1" noChangeArrowheads="1"/>
          </p:cNvPicPr>
          <p:nvPr/>
        </p:nvPicPr>
        <p:blipFill>
          <a:blip r:embed="rId2" cstate="print"/>
          <a:srcRect/>
          <a:stretch>
            <a:fillRect/>
          </a:stretch>
        </p:blipFill>
        <p:spPr bwMode="auto">
          <a:xfrm>
            <a:off x="1714480" y="3714752"/>
            <a:ext cx="5272087" cy="2857500"/>
          </a:xfrm>
          <a:prstGeom prst="rect">
            <a:avLst/>
          </a:prstGeom>
          <a:noFill/>
          <a:ln w="9525">
            <a:noFill/>
            <a:miter lim="800000"/>
            <a:headEnd/>
            <a:tailEnd/>
          </a:ln>
        </p:spPr>
      </p:pic>
      <p:sp>
        <p:nvSpPr>
          <p:cNvPr id="6" name="5 Rectángulo"/>
          <p:cNvSpPr/>
          <p:nvPr/>
        </p:nvSpPr>
        <p:spPr>
          <a:xfrm>
            <a:off x="642910" y="357166"/>
            <a:ext cx="7762061" cy="923330"/>
          </a:xfrm>
          <a:prstGeom prst="rect">
            <a:avLst/>
          </a:prstGeom>
          <a:noFill/>
        </p:spPr>
        <p:txBody>
          <a:bodyPr wrap="none">
            <a:spAutoFit/>
          </a:bodyPr>
          <a:lstStyle/>
          <a:p>
            <a:pPr algn="ctr">
              <a:defRPr/>
            </a:pPr>
            <a:r>
              <a:rPr lang="es-E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orte" pitchFamily="66" charset="0"/>
              </a:rPr>
              <a:t>**</a:t>
            </a:r>
            <a:r>
              <a:rPr lang="es-E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Kristen ITC" pitchFamily="66" charset="0"/>
              </a:rPr>
              <a:t>El Arte y la Guerra</a:t>
            </a:r>
            <a:r>
              <a:rPr lang="es-E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orte" pitchFamily="66" charset="0"/>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Marcador de contenido"/>
          <p:cNvSpPr txBox="1">
            <a:spLocks/>
          </p:cNvSpPr>
          <p:nvPr/>
        </p:nvSpPr>
        <p:spPr bwMode="auto">
          <a:xfrm>
            <a:off x="3929058" y="908050"/>
            <a:ext cx="4695830" cy="4525963"/>
          </a:xfrm>
          <a:prstGeom prst="rect">
            <a:avLst/>
          </a:prstGeom>
          <a:noFill/>
          <a:ln w="9525">
            <a:noFill/>
            <a:miter lim="800000"/>
            <a:headEnd/>
            <a:tailEnd/>
          </a:ln>
        </p:spPr>
        <p:txBody>
          <a:bodyPr/>
          <a:lstStyle/>
          <a:p>
            <a:pPr marL="342900" indent="-342900" algn="just">
              <a:spcBef>
                <a:spcPct val="20000"/>
              </a:spcBef>
              <a:buFont typeface="Arial" charset="0"/>
              <a:buChar char="•"/>
            </a:pPr>
            <a:r>
              <a:rPr lang="es-PE" sz="2000" dirty="0">
                <a:latin typeface="Century Gothic" pitchFamily="34" charset="0"/>
              </a:rPr>
              <a:t>En Estados Unidos la representación artística más famosa es el libro, película y series de televisión M*A*S*H, la cual describe las desgracias de los empleados de un hospital militar móvil y la forma como ellos se esforzaban por mantener su salud a través de las cosas absurdas de la guerra y de los humores rivales. A pesar de que M*A*S*H dio una buena descripción de la Guerra de Corea, había algunos defectos en la serie de televisión. La serie M*A*S*H duró más que la misma Guerra de Corea. </a:t>
            </a:r>
            <a:br>
              <a:rPr lang="es-PE" sz="2000" dirty="0">
                <a:latin typeface="Century Gothic" pitchFamily="34" charset="0"/>
              </a:rPr>
            </a:br>
            <a:endParaRPr lang="es-PE" sz="2000" dirty="0">
              <a:latin typeface="Century Gothic" pitchFamily="34" charset="0"/>
            </a:endParaRPr>
          </a:p>
        </p:txBody>
      </p:sp>
      <p:pic>
        <p:nvPicPr>
          <p:cNvPr id="26627" name="Picture 2" descr="http://www.utoronto.ca/stmikes/kelly/images/mash.jpg"/>
          <p:cNvPicPr>
            <a:picLocks noChangeAspect="1" noChangeArrowheads="1"/>
          </p:cNvPicPr>
          <p:nvPr/>
        </p:nvPicPr>
        <p:blipFill>
          <a:blip r:embed="rId2" cstate="print"/>
          <a:srcRect/>
          <a:stretch>
            <a:fillRect/>
          </a:stretch>
        </p:blipFill>
        <p:spPr bwMode="auto">
          <a:xfrm>
            <a:off x="214282" y="928670"/>
            <a:ext cx="3357586" cy="52149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00562" y="1214422"/>
            <a:ext cx="3900486" cy="4857784"/>
          </a:xfrm>
        </p:spPr>
        <p:txBody>
          <a:bodyPr>
            <a:normAutofit fontScale="85000" lnSpcReduction="10000"/>
          </a:bodyPr>
          <a:lstStyle/>
          <a:p>
            <a:pPr algn="just"/>
            <a:r>
              <a:rPr lang="es-MX" dirty="0" smtClean="0">
                <a:latin typeface="Franklin Gothic Book" pitchFamily="34" charset="0"/>
              </a:rPr>
              <a:t>El conflicto se convirtió en una guerra internacional limitada que involucró a Estados Unidos y a otras 19 naciones.</a:t>
            </a:r>
          </a:p>
          <a:p>
            <a:pPr algn="just"/>
            <a:endParaRPr lang="es-MX" dirty="0" smtClean="0">
              <a:latin typeface="Franklin Gothic Book" pitchFamily="34" charset="0"/>
            </a:endParaRPr>
          </a:p>
          <a:p>
            <a:pPr algn="just"/>
            <a:r>
              <a:rPr lang="es-MX" dirty="0" smtClean="0">
                <a:latin typeface="Franklin Gothic Book" pitchFamily="34" charset="0"/>
              </a:rPr>
              <a:t>La guerra de Corea fue un enfrentamiento derivado de la Guerra fría. </a:t>
            </a:r>
          </a:p>
          <a:p>
            <a:pPr algn="just"/>
            <a:endParaRPr lang="es-MX" dirty="0" smtClean="0">
              <a:latin typeface="Franklin Gothic Book" pitchFamily="34" charset="0"/>
            </a:endParaRPr>
          </a:p>
          <a:p>
            <a:pPr algn="just">
              <a:buNone/>
            </a:pPr>
            <a:endParaRPr lang="es-ES" dirty="0">
              <a:latin typeface="Franklin Gothic Book" pitchFamily="34" charset="0"/>
            </a:endParaRPr>
          </a:p>
        </p:txBody>
      </p:sp>
      <p:pic>
        <p:nvPicPr>
          <p:cNvPr id="16386" name="Picture 2" descr="http://2.bp.blogspot.com/_ks689qPrEbU/RuBc6nxRefI/AAAAAAAAAA8/0MsI2auJjvU/s320/corea.jpg"/>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428595" y="1071546"/>
            <a:ext cx="3929091" cy="5000660"/>
          </a:xfrm>
          <a:prstGeom prst="rect">
            <a:avLst/>
          </a:prstGeom>
          <a:noFill/>
        </p:spPr>
      </p:pic>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historiasiglo20.org/GLOS/images/guerracorea.jpg"/>
          <p:cNvPicPr>
            <a:picLocks noChangeAspect="1" noChangeArrowheads="1"/>
          </p:cNvPicPr>
          <p:nvPr/>
        </p:nvPicPr>
        <p:blipFill>
          <a:blip r:embed="rId2" cstate="print"/>
          <a:srcRect/>
          <a:stretch>
            <a:fillRect/>
          </a:stretch>
        </p:blipFill>
        <p:spPr bwMode="auto">
          <a:xfrm>
            <a:off x="5176230" y="428604"/>
            <a:ext cx="3753487" cy="6286544"/>
          </a:xfrm>
          <a:prstGeom prst="rect">
            <a:avLst/>
          </a:prstGeom>
          <a:noFill/>
          <a:ln w="9525">
            <a:noFill/>
            <a:miter lim="800000"/>
            <a:headEnd/>
            <a:tailEnd/>
          </a:ln>
        </p:spPr>
      </p:pic>
      <p:pic>
        <p:nvPicPr>
          <p:cNvPr id="3" name="Picture 4"/>
          <p:cNvPicPr>
            <a:picLocks noChangeAspect="1" noChangeArrowheads="1"/>
          </p:cNvPicPr>
          <p:nvPr/>
        </p:nvPicPr>
        <p:blipFill>
          <a:blip r:embed="rId3" cstate="print"/>
          <a:srcRect/>
          <a:stretch>
            <a:fillRect/>
          </a:stretch>
        </p:blipFill>
        <p:spPr bwMode="auto">
          <a:xfrm>
            <a:off x="428596" y="428604"/>
            <a:ext cx="4562483" cy="618066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9"/>
          <p:cNvSpPr txBox="1">
            <a:spLocks noChangeArrowheads="1"/>
          </p:cNvSpPr>
          <p:nvPr/>
        </p:nvSpPr>
        <p:spPr bwMode="auto">
          <a:xfrm>
            <a:off x="5000628" y="642918"/>
            <a:ext cx="3240088" cy="2677656"/>
          </a:xfrm>
          <a:prstGeom prst="rect">
            <a:avLst/>
          </a:prstGeom>
          <a:noFill/>
          <a:ln w="9525">
            <a:noFill/>
            <a:miter lim="800000"/>
            <a:headEnd/>
            <a:tailEnd/>
          </a:ln>
        </p:spPr>
        <p:txBody>
          <a:bodyPr>
            <a:spAutoFit/>
          </a:bodyPr>
          <a:lstStyle/>
          <a:p>
            <a:pPr algn="just">
              <a:spcBef>
                <a:spcPct val="50000"/>
              </a:spcBef>
              <a:buFontTx/>
              <a:buChar char="•"/>
            </a:pPr>
            <a:r>
              <a:rPr lang="es-ES" sz="2400" dirty="0">
                <a:latin typeface="Maiandra GD" pitchFamily="34" charset="0"/>
              </a:rPr>
              <a:t>El conflicto entre Corea del Norte (Comunista) y Corea del Sur (Capitalista) se desarrolló entre el 25 de junio de 1950 y el 27 de julio de 1953.</a:t>
            </a:r>
          </a:p>
        </p:txBody>
      </p:sp>
      <p:sp>
        <p:nvSpPr>
          <p:cNvPr id="4099" name="Text Box 10"/>
          <p:cNvSpPr txBox="1">
            <a:spLocks noChangeArrowheads="1"/>
          </p:cNvSpPr>
          <p:nvPr/>
        </p:nvSpPr>
        <p:spPr bwMode="auto">
          <a:xfrm>
            <a:off x="5003800" y="3429000"/>
            <a:ext cx="3311525" cy="3046988"/>
          </a:xfrm>
          <a:prstGeom prst="rect">
            <a:avLst/>
          </a:prstGeom>
          <a:noFill/>
          <a:ln w="9525">
            <a:noFill/>
            <a:miter lim="800000"/>
            <a:headEnd/>
            <a:tailEnd/>
          </a:ln>
        </p:spPr>
        <p:txBody>
          <a:bodyPr>
            <a:spAutoFit/>
          </a:bodyPr>
          <a:lstStyle/>
          <a:p>
            <a:pPr algn="just">
              <a:spcBef>
                <a:spcPct val="50000"/>
              </a:spcBef>
              <a:buFontTx/>
              <a:buChar char="•"/>
            </a:pPr>
            <a:r>
              <a:rPr lang="es-ES" sz="2400" dirty="0">
                <a:latin typeface="Maiandra GD" pitchFamily="34" charset="0"/>
              </a:rPr>
              <a:t>La península de Corea, posesión japonesa, había sido ocupada por la URSS y EE.UU. En 1945 tomando como línea de división el paralelo 38º. </a:t>
            </a:r>
          </a:p>
        </p:txBody>
      </p:sp>
      <p:pic>
        <p:nvPicPr>
          <p:cNvPr id="5124" name="Picture 12" descr="cuarto9"/>
          <p:cNvPicPr>
            <a:picLocks noChangeAspect="1" noChangeArrowheads="1"/>
          </p:cNvPicPr>
          <p:nvPr/>
        </p:nvPicPr>
        <p:blipFill>
          <a:blip r:embed="rId2" cstate="print"/>
          <a:srcRect/>
          <a:stretch>
            <a:fillRect/>
          </a:stretch>
        </p:blipFill>
        <p:spPr bwMode="auto">
          <a:xfrm>
            <a:off x="755650" y="476250"/>
            <a:ext cx="3108325" cy="56165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857224" y="785794"/>
            <a:ext cx="3240088" cy="2970044"/>
          </a:xfrm>
          <a:prstGeom prst="rect">
            <a:avLst/>
          </a:prstGeom>
          <a:noFill/>
          <a:ln w="9525">
            <a:noFill/>
            <a:miter lim="800000"/>
            <a:headEnd/>
            <a:tailEnd/>
          </a:ln>
        </p:spPr>
        <p:txBody>
          <a:bodyPr>
            <a:spAutoFit/>
          </a:bodyPr>
          <a:lstStyle/>
          <a:p>
            <a:pPr algn="just">
              <a:spcBef>
                <a:spcPct val="50000"/>
              </a:spcBef>
              <a:buFontTx/>
              <a:buChar char="•"/>
            </a:pPr>
            <a:r>
              <a:rPr lang="es-ES" sz="2200" dirty="0">
                <a:latin typeface="Maiandra GD" pitchFamily="34" charset="0"/>
              </a:rPr>
              <a:t>El triunfo de la revolución comunista en China el 1 de octubre de 1949 alteró completamente el equilibrio geoestratégico de Asia. </a:t>
            </a:r>
            <a:endParaRPr lang="es-ES" sz="2200" dirty="0" smtClean="0">
              <a:latin typeface="Maiandra GD" pitchFamily="34" charset="0"/>
            </a:endParaRPr>
          </a:p>
          <a:p>
            <a:pPr algn="just">
              <a:spcBef>
                <a:spcPct val="50000"/>
              </a:spcBef>
              <a:buFontTx/>
              <a:buChar char="•"/>
            </a:pPr>
            <a:endParaRPr lang="es-ES" sz="2200" dirty="0">
              <a:latin typeface="Maiandra GD" pitchFamily="34" charset="0"/>
            </a:endParaRPr>
          </a:p>
        </p:txBody>
      </p:sp>
      <p:pic>
        <p:nvPicPr>
          <p:cNvPr id="3075" name="Picture 6" descr="20070717klphisuni_121"/>
          <p:cNvPicPr>
            <a:picLocks noChangeAspect="1" noChangeArrowheads="1"/>
          </p:cNvPicPr>
          <p:nvPr/>
        </p:nvPicPr>
        <p:blipFill>
          <a:blip r:embed="rId2" cstate="print"/>
          <a:srcRect/>
          <a:stretch>
            <a:fillRect/>
          </a:stretch>
        </p:blipFill>
        <p:spPr bwMode="auto">
          <a:xfrm>
            <a:off x="4500563" y="836613"/>
            <a:ext cx="4351337" cy="2641600"/>
          </a:xfrm>
          <a:prstGeom prst="rect">
            <a:avLst/>
          </a:prstGeom>
          <a:ln>
            <a:noFill/>
          </a:ln>
          <a:effectLst>
            <a:softEdge rad="112500"/>
          </a:effectLst>
        </p:spPr>
      </p:pic>
      <p:sp>
        <p:nvSpPr>
          <p:cNvPr id="5124" name="Text Box 7"/>
          <p:cNvSpPr txBox="1">
            <a:spLocks noChangeArrowheads="1"/>
          </p:cNvSpPr>
          <p:nvPr/>
        </p:nvSpPr>
        <p:spPr bwMode="auto">
          <a:xfrm>
            <a:off x="4429124" y="3786190"/>
            <a:ext cx="4214842" cy="2569934"/>
          </a:xfrm>
          <a:prstGeom prst="rect">
            <a:avLst/>
          </a:prstGeom>
          <a:noFill/>
          <a:ln w="9525">
            <a:noFill/>
            <a:miter lim="800000"/>
            <a:headEnd/>
            <a:tailEnd/>
          </a:ln>
        </p:spPr>
        <p:txBody>
          <a:bodyPr wrap="square">
            <a:spAutoFit/>
          </a:bodyPr>
          <a:lstStyle/>
          <a:p>
            <a:pPr algn="just">
              <a:spcBef>
                <a:spcPct val="50000"/>
              </a:spcBef>
              <a:buFontTx/>
              <a:buChar char="•"/>
            </a:pPr>
            <a:r>
              <a:rPr lang="es-ES" sz="2300" b="1" dirty="0">
                <a:latin typeface="Maiandra GD" pitchFamily="34" charset="0"/>
              </a:rPr>
              <a:t>Stalin</a:t>
            </a:r>
            <a:r>
              <a:rPr lang="es-ES" sz="2300" dirty="0">
                <a:latin typeface="Maiandra GD" pitchFamily="34" charset="0"/>
              </a:rPr>
              <a:t> quiso recuperar terreno en Asia y dio su acuerdo a un ataque norcoreano a Corea del Sur. El 25 de junio de 1950, las tropas de Kim </a:t>
            </a:r>
            <a:r>
              <a:rPr lang="es-ES" sz="2300" dirty="0" err="1">
                <a:latin typeface="Maiandra GD" pitchFamily="34" charset="0"/>
              </a:rPr>
              <a:t>Il</a:t>
            </a:r>
            <a:r>
              <a:rPr lang="es-ES" sz="2300" dirty="0">
                <a:latin typeface="Maiandra GD" pitchFamily="34" charset="0"/>
              </a:rPr>
              <a:t> </a:t>
            </a:r>
            <a:r>
              <a:rPr lang="es-ES" sz="2300" dirty="0" err="1">
                <a:latin typeface="Maiandra GD" pitchFamily="34" charset="0"/>
              </a:rPr>
              <a:t>Sung</a:t>
            </a:r>
            <a:r>
              <a:rPr lang="es-ES" sz="2300" dirty="0">
                <a:latin typeface="Maiandra GD" pitchFamily="34" charset="0"/>
              </a:rPr>
              <a:t> atravesaron el paralelo 38º y avanzaron hacia el sur. </a:t>
            </a:r>
          </a:p>
        </p:txBody>
      </p:sp>
      <p:pic>
        <p:nvPicPr>
          <p:cNvPr id="5125" name="Picture 9" descr="stalin"/>
          <p:cNvPicPr>
            <a:picLocks noChangeAspect="1" noChangeArrowheads="1"/>
          </p:cNvPicPr>
          <p:nvPr/>
        </p:nvPicPr>
        <p:blipFill>
          <a:blip r:embed="rId3" cstate="print"/>
          <a:srcRect/>
          <a:stretch>
            <a:fillRect/>
          </a:stretch>
        </p:blipFill>
        <p:spPr bwMode="auto">
          <a:xfrm>
            <a:off x="785786" y="3213100"/>
            <a:ext cx="3376639" cy="330608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395288" y="908050"/>
            <a:ext cx="4176712" cy="707886"/>
          </a:xfrm>
          <a:prstGeom prst="rect">
            <a:avLst/>
          </a:prstGeom>
          <a:noFill/>
          <a:ln w="9525">
            <a:noFill/>
            <a:miter lim="800000"/>
            <a:headEnd/>
            <a:tailEnd/>
          </a:ln>
        </p:spPr>
        <p:txBody>
          <a:bodyPr wrap="square">
            <a:spAutoFit/>
          </a:bodyPr>
          <a:lstStyle/>
          <a:p>
            <a:pPr algn="just">
              <a:spcBef>
                <a:spcPct val="50000"/>
              </a:spcBef>
              <a:buFontTx/>
              <a:buChar char="•"/>
            </a:pPr>
            <a:r>
              <a:rPr lang="es-ES" sz="2000" dirty="0">
                <a:latin typeface="Maiandra GD" pitchFamily="34" charset="0"/>
              </a:rPr>
              <a:t>La reacción norteamericana, ante las ordenes de Stalin, fue inmediata. </a:t>
            </a:r>
          </a:p>
        </p:txBody>
      </p:sp>
      <p:sp>
        <p:nvSpPr>
          <p:cNvPr id="6147" name="Text Box 6"/>
          <p:cNvSpPr txBox="1">
            <a:spLocks noChangeArrowheads="1"/>
          </p:cNvSpPr>
          <p:nvPr/>
        </p:nvSpPr>
        <p:spPr bwMode="auto">
          <a:xfrm>
            <a:off x="5076825" y="4365625"/>
            <a:ext cx="3529013" cy="2169825"/>
          </a:xfrm>
          <a:prstGeom prst="rect">
            <a:avLst/>
          </a:prstGeom>
          <a:noFill/>
          <a:ln w="9525">
            <a:noFill/>
            <a:miter lim="800000"/>
            <a:headEnd/>
            <a:tailEnd/>
          </a:ln>
        </p:spPr>
        <p:txBody>
          <a:bodyPr>
            <a:spAutoFit/>
          </a:bodyPr>
          <a:lstStyle/>
          <a:p>
            <a:pPr algn="just">
              <a:spcBef>
                <a:spcPct val="50000"/>
              </a:spcBef>
              <a:buFontTx/>
              <a:buChar char="•"/>
            </a:pPr>
            <a:r>
              <a:rPr lang="es-ES" dirty="0">
                <a:latin typeface="Maiandra GD" pitchFamily="34" charset="0"/>
              </a:rPr>
              <a:t>Washington pidió la convocatoria del Consejo de Seguridad de la ONU y consiguió un mandato para ponerse al frente de un ejército que hiciera frente a la agresión norcoreana. </a:t>
            </a:r>
          </a:p>
          <a:p>
            <a:pPr>
              <a:spcBef>
                <a:spcPct val="50000"/>
              </a:spcBef>
            </a:pPr>
            <a:endParaRPr lang="es-ES" dirty="0">
              <a:latin typeface="Maiandra GD" pitchFamily="34" charset="0"/>
            </a:endParaRPr>
          </a:p>
        </p:txBody>
      </p:sp>
      <p:pic>
        <p:nvPicPr>
          <p:cNvPr id="6149" name="Picture 19" descr="03hmsglorybd3.jpg"/>
          <p:cNvPicPr>
            <a:picLocks noChangeAspect="1" noChangeArrowheads="1"/>
          </p:cNvPicPr>
          <p:nvPr/>
        </p:nvPicPr>
        <p:blipFill>
          <a:blip r:embed="rId2" cstate="print"/>
          <a:srcRect/>
          <a:stretch>
            <a:fillRect/>
          </a:stretch>
        </p:blipFill>
        <p:spPr bwMode="auto">
          <a:xfrm>
            <a:off x="684213" y="2276475"/>
            <a:ext cx="3995737" cy="2813050"/>
          </a:xfrm>
          <a:prstGeom prst="rect">
            <a:avLst/>
          </a:prstGeom>
          <a:ln>
            <a:noFill/>
          </a:ln>
          <a:effectLst>
            <a:softEdge rad="63500"/>
          </a:effectLst>
        </p:spPr>
      </p:pic>
      <p:pic>
        <p:nvPicPr>
          <p:cNvPr id="6150" name="Picture 21" descr="8throyalscotshalted2710cb0.jpg"/>
          <p:cNvPicPr>
            <a:picLocks noChangeAspect="1" noChangeArrowheads="1"/>
          </p:cNvPicPr>
          <p:nvPr/>
        </p:nvPicPr>
        <p:blipFill>
          <a:blip r:embed="rId3" cstate="print"/>
          <a:srcRect/>
          <a:stretch>
            <a:fillRect/>
          </a:stretch>
        </p:blipFill>
        <p:spPr bwMode="auto">
          <a:xfrm>
            <a:off x="5003800" y="1412875"/>
            <a:ext cx="3046413" cy="2846388"/>
          </a:xfrm>
          <a:prstGeom prst="rect">
            <a:avLst/>
          </a:prstGeom>
          <a:ln>
            <a:noFill/>
          </a:ln>
          <a:effectLst>
            <a:softEdge rad="1270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571472" y="642918"/>
            <a:ext cx="4321175" cy="2031325"/>
          </a:xfrm>
          <a:prstGeom prst="rect">
            <a:avLst/>
          </a:prstGeom>
          <a:noFill/>
          <a:ln w="9525">
            <a:noFill/>
            <a:miter lim="800000"/>
            <a:headEnd/>
            <a:tailEnd/>
          </a:ln>
        </p:spPr>
        <p:txBody>
          <a:bodyPr>
            <a:spAutoFit/>
          </a:bodyPr>
          <a:lstStyle/>
          <a:p>
            <a:pPr algn="just">
              <a:spcBef>
                <a:spcPct val="50000"/>
              </a:spcBef>
              <a:buFontTx/>
              <a:buChar char="•"/>
            </a:pPr>
            <a:r>
              <a:rPr lang="es-ES" dirty="0">
                <a:latin typeface="Maiandra GD" pitchFamily="34" charset="0"/>
              </a:rPr>
              <a:t>Las tropas multinacionales de la ONU, en la práctica el ejército norteamericano al mando del general MacArthur, recuperaron rápidamente el terreno perdido y el 19 de octubre tomaron Pyongyang, la capital de Corea del Norte.</a:t>
            </a:r>
          </a:p>
        </p:txBody>
      </p:sp>
      <p:sp>
        <p:nvSpPr>
          <p:cNvPr id="7171" name="Text Box 5"/>
          <p:cNvSpPr txBox="1">
            <a:spLocks noChangeArrowheads="1"/>
          </p:cNvSpPr>
          <p:nvPr/>
        </p:nvSpPr>
        <p:spPr bwMode="auto">
          <a:xfrm>
            <a:off x="5143504" y="4286256"/>
            <a:ext cx="3168650" cy="1938992"/>
          </a:xfrm>
          <a:prstGeom prst="rect">
            <a:avLst/>
          </a:prstGeom>
          <a:noFill/>
          <a:ln w="9525">
            <a:noFill/>
            <a:miter lim="800000"/>
            <a:headEnd/>
            <a:tailEnd/>
          </a:ln>
        </p:spPr>
        <p:txBody>
          <a:bodyPr>
            <a:spAutoFit/>
          </a:bodyPr>
          <a:lstStyle/>
          <a:p>
            <a:pPr algn="just">
              <a:spcBef>
                <a:spcPct val="50000"/>
              </a:spcBef>
              <a:buFontTx/>
              <a:buChar char="•"/>
            </a:pPr>
            <a:r>
              <a:rPr lang="es-ES" sz="2000" dirty="0">
                <a:latin typeface="Maiandra GD" pitchFamily="34" charset="0"/>
              </a:rPr>
              <a:t>El 16 de octubre, tropas chinas con masivo apoyo militar soviético penetraron en Corea haciendo retroceder al ejército norteamericano. </a:t>
            </a:r>
          </a:p>
        </p:txBody>
      </p:sp>
      <p:pic>
        <p:nvPicPr>
          <p:cNvPr id="7173" name="Picture 17" descr="otan"/>
          <p:cNvPicPr>
            <a:picLocks noChangeAspect="1" noChangeArrowheads="1"/>
          </p:cNvPicPr>
          <p:nvPr/>
        </p:nvPicPr>
        <p:blipFill>
          <a:blip r:embed="rId2" cstate="print"/>
          <a:srcRect/>
          <a:stretch>
            <a:fillRect/>
          </a:stretch>
        </p:blipFill>
        <p:spPr bwMode="auto">
          <a:xfrm>
            <a:off x="5219700" y="1125538"/>
            <a:ext cx="2857500" cy="2676525"/>
          </a:xfrm>
          <a:prstGeom prst="rect">
            <a:avLst/>
          </a:prstGeom>
          <a:ln>
            <a:noFill/>
          </a:ln>
          <a:effectLst>
            <a:outerShdw blurRad="292100" dist="139700" dir="2700000" algn="tl" rotWithShape="0">
              <a:srgbClr val="333333">
                <a:alpha val="65000"/>
              </a:srgbClr>
            </a:outerShdw>
          </a:effectLst>
        </p:spPr>
      </p:pic>
      <p:pic>
        <p:nvPicPr>
          <p:cNvPr id="7174" name="Picture 19" descr="machine-gun-tommy"/>
          <p:cNvPicPr>
            <a:picLocks noChangeAspect="1" noChangeArrowheads="1"/>
          </p:cNvPicPr>
          <p:nvPr/>
        </p:nvPicPr>
        <p:blipFill>
          <a:blip r:embed="rId3" cstate="print"/>
          <a:srcRect/>
          <a:stretch>
            <a:fillRect/>
          </a:stretch>
        </p:blipFill>
        <p:spPr bwMode="auto">
          <a:xfrm>
            <a:off x="900113" y="2636838"/>
            <a:ext cx="3810000" cy="28479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1665</Words>
  <Application>Microsoft Office PowerPoint</Application>
  <PresentationFormat>Presentación en pantalla (4:3)</PresentationFormat>
  <Paragraphs>78</Paragraphs>
  <Slides>37</Slides>
  <Notes>0</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Tema de Office</vt:lpstr>
      <vt:lpstr>GUERRA DE COREA</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El "empate militar" llevó a la apertura de negociaciones que concluirían en julio de 1953  </vt:lpstr>
      <vt:lpstr>Diapositiva 14</vt:lpstr>
      <vt:lpstr>Diapositiva 15</vt:lpstr>
      <vt:lpstr>Diapositiva 16</vt:lpstr>
      <vt:lpstr>Diapositiva 17</vt:lpstr>
      <vt:lpstr>Diapositiva 18</vt:lpstr>
      <vt:lpstr>Diapositiva 19</vt:lpstr>
      <vt:lpstr>MacArthur, como comandante en jefe de las fuerzas de la ONU, ordenó una invasión sobre las tropas norcoreanas en Inchon.</vt:lpstr>
      <vt:lpstr>Los Norcoreanos tuvieron que empezar una rápida retirada a sus líneas de abastecimiento hacia el norte, y las fuerzas de la ONU y la ROK que habían estado confinados en el sur pudieron entonces moverse al norte y unirse a las tropas que ya estaban en Inchon.</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Final de la guerra</vt:lpstr>
      <vt:lpstr>Diapositiva 35</vt:lpstr>
      <vt:lpstr>Diapositiva 36</vt:lpstr>
      <vt:lpstr>Diapositiva 37</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GUERRA DE COREA</dc:title>
  <dc:creator>Usuario</dc:creator>
  <cp:lastModifiedBy>WinuE</cp:lastModifiedBy>
  <cp:revision>3</cp:revision>
  <dcterms:created xsi:type="dcterms:W3CDTF">2009-09-20T23:06:24Z</dcterms:created>
  <dcterms:modified xsi:type="dcterms:W3CDTF">2009-09-21T19:48:32Z</dcterms:modified>
</cp:coreProperties>
</file>